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3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sr-Latn-R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EF4E8"/>
          </a:solidFill>
        </a:fill>
      </a:tcStyle>
    </a:wholeTbl>
    <a:band1H>
      <a:tcStyle>
        <a:tcBdr/>
        <a:fill>
          <a:solidFill>
            <a:srgbClr val="DBE9CD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BE9CD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90C226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90C226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90C226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90C22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B74796-97A3-411F-A70F-553656055A96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C24BF908-701C-4E81-86D4-C5B704EFE2B1}">
      <dgm:prSet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rtl="0"/>
          <a:r>
            <a:rPr lang="hr-HR" i="1" u="sng" dirty="0">
              <a:solidFill>
                <a:schemeClr val="tx1"/>
              </a:solidFill>
              <a:latin typeface="Book Antiqua" panose="02040602050305030304" pitchFamily="18" charset="0"/>
            </a:rPr>
            <a:t>Temeljni </a:t>
          </a:r>
          <a:r>
            <a:rPr lang="hr-HR" b="1" i="1" u="sng" dirty="0">
              <a:solidFill>
                <a:schemeClr val="tx1"/>
              </a:solidFill>
              <a:latin typeface="Book Antiqua" panose="02040602050305030304" pitchFamily="18" charset="0"/>
            </a:rPr>
            <a:t>financijski akt </a:t>
          </a:r>
          <a:r>
            <a:rPr lang="hr-HR" i="1" dirty="0">
              <a:solidFill>
                <a:schemeClr val="tx1"/>
              </a:solidFill>
              <a:latin typeface="Book Antiqua" panose="02040602050305030304" pitchFamily="18" charset="0"/>
            </a:rPr>
            <a:t>kojim se procjenjuju </a:t>
          </a:r>
          <a:r>
            <a:rPr lang="hr-HR" i="1" u="sng" dirty="0">
              <a:solidFill>
                <a:schemeClr val="tx1"/>
              </a:solidFill>
              <a:latin typeface="Book Antiqua" panose="02040602050305030304" pitchFamily="18" charset="0"/>
            </a:rPr>
            <a:t>prihodi i primici te utvrđuju rashodi i izdaci </a:t>
          </a:r>
          <a:r>
            <a:rPr lang="hr-HR" i="1" dirty="0">
              <a:solidFill>
                <a:schemeClr val="tx1"/>
              </a:solidFill>
              <a:latin typeface="Book Antiqua" panose="02040602050305030304" pitchFamily="18" charset="0"/>
            </a:rPr>
            <a:t>Općine Luka, a </a:t>
          </a:r>
          <a:r>
            <a:rPr lang="hr-HR" b="1" i="1" u="sng" dirty="0">
              <a:solidFill>
                <a:schemeClr val="tx1"/>
              </a:solidFill>
              <a:latin typeface="Book Antiqua" panose="02040602050305030304" pitchFamily="18" charset="0"/>
            </a:rPr>
            <a:t>donosi ga Općinsko vijeće</a:t>
          </a:r>
        </a:p>
      </dgm:t>
    </dgm:pt>
    <dgm:pt modelId="{2F3740F7-33AB-4CBE-B70E-7669F99BAB17}" type="parTrans" cxnId="{E726D40D-4E9F-4DE9-B388-E0D538F572DD}">
      <dgm:prSet/>
      <dgm:spPr/>
      <dgm:t>
        <a:bodyPr/>
        <a:lstStyle/>
        <a:p>
          <a:endParaRPr lang="hr-HR"/>
        </a:p>
      </dgm:t>
    </dgm:pt>
    <dgm:pt modelId="{B19DFBB6-D569-46AA-BAED-CD737915AD9A}" type="sibTrans" cxnId="{E726D40D-4E9F-4DE9-B388-E0D538F572DD}">
      <dgm:prSet/>
      <dgm:spPr/>
      <dgm:t>
        <a:bodyPr/>
        <a:lstStyle/>
        <a:p>
          <a:endParaRPr lang="hr-HR"/>
        </a:p>
      </dgm:t>
    </dgm:pt>
    <dgm:pt modelId="{A1867772-BB29-4846-8178-8EA83F135637}">
      <dgm:prSet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rtl="0"/>
          <a:r>
            <a:rPr lang="hr-HR" i="1" dirty="0">
              <a:solidFill>
                <a:schemeClr val="tx1"/>
              </a:solidFill>
              <a:latin typeface="Book Antiqua" panose="02040602050305030304" pitchFamily="18" charset="0"/>
            </a:rPr>
            <a:t>Financijski dokument koji se donosi za </a:t>
          </a:r>
          <a:r>
            <a:rPr lang="hr-HR" b="0" i="1" dirty="0">
              <a:solidFill>
                <a:schemeClr val="tx1"/>
              </a:solidFill>
              <a:latin typeface="Book Antiqua" panose="02040602050305030304" pitchFamily="18" charset="0"/>
            </a:rPr>
            <a:t>proračunsku godinu</a:t>
          </a:r>
          <a:r>
            <a:rPr lang="hr-HR" i="1" dirty="0">
              <a:solidFill>
                <a:schemeClr val="tx1"/>
              </a:solidFill>
              <a:latin typeface="Book Antiqua" panose="02040602050305030304" pitchFamily="18" charset="0"/>
            </a:rPr>
            <a:t>, a to je </a:t>
          </a:r>
          <a:r>
            <a:rPr lang="hr-HR" i="1" u="sng" dirty="0">
              <a:solidFill>
                <a:schemeClr val="tx1"/>
              </a:solidFill>
              <a:latin typeface="Book Antiqua" panose="02040602050305030304" pitchFamily="18" charset="0"/>
            </a:rPr>
            <a:t>razdoblje od 01.siječnja do 31. prosinca</a:t>
          </a:r>
        </a:p>
      </dgm:t>
    </dgm:pt>
    <dgm:pt modelId="{0B94D1FC-B819-43ED-A450-551E06A39095}" type="parTrans" cxnId="{D2A72E1E-9FDC-479C-9318-7333468B8C3C}">
      <dgm:prSet/>
      <dgm:spPr/>
      <dgm:t>
        <a:bodyPr/>
        <a:lstStyle/>
        <a:p>
          <a:endParaRPr lang="hr-HR"/>
        </a:p>
      </dgm:t>
    </dgm:pt>
    <dgm:pt modelId="{60B8B894-F696-495E-928D-BB63695F3C0E}" type="sibTrans" cxnId="{D2A72E1E-9FDC-479C-9318-7333468B8C3C}">
      <dgm:prSet/>
      <dgm:spPr/>
      <dgm:t>
        <a:bodyPr/>
        <a:lstStyle/>
        <a:p>
          <a:endParaRPr lang="hr-HR"/>
        </a:p>
      </dgm:t>
    </dgm:pt>
    <dgm:pt modelId="{3F8737E1-30CE-4E08-A45C-484139423B72}">
      <dgm:prSet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rtl="0"/>
          <a:r>
            <a:rPr lang="hr-HR" i="1" dirty="0">
              <a:solidFill>
                <a:schemeClr val="tx1"/>
              </a:solidFill>
              <a:latin typeface="Book Antiqua" panose="02040602050305030304" pitchFamily="18" charset="0"/>
            </a:rPr>
            <a:t>Financijski akt koji sadrži i plan prihoda i primitaka te rashoda i izdataka za dvije godine unaprijed</a:t>
          </a:r>
        </a:p>
      </dgm:t>
    </dgm:pt>
    <dgm:pt modelId="{76CF9EB4-5F2E-4A44-BD77-F26606C7B181}" type="parTrans" cxnId="{8684666F-1A55-4BC3-8BBD-F7F93F811281}">
      <dgm:prSet/>
      <dgm:spPr/>
      <dgm:t>
        <a:bodyPr/>
        <a:lstStyle/>
        <a:p>
          <a:endParaRPr lang="hr-HR"/>
        </a:p>
      </dgm:t>
    </dgm:pt>
    <dgm:pt modelId="{D8CBD908-69FA-418F-9C83-08CCEEC0D0C8}" type="sibTrans" cxnId="{8684666F-1A55-4BC3-8BBD-F7F93F811281}">
      <dgm:prSet/>
      <dgm:spPr/>
      <dgm:t>
        <a:bodyPr/>
        <a:lstStyle/>
        <a:p>
          <a:endParaRPr lang="hr-HR"/>
        </a:p>
      </dgm:t>
    </dgm:pt>
    <dgm:pt modelId="{A3A01B3F-FA7A-44B3-958F-C222235C2626}">
      <dgm:prSet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rtl="0"/>
          <a:r>
            <a:rPr lang="hr-HR" i="1" dirty="0">
              <a:solidFill>
                <a:schemeClr val="tx1"/>
              </a:solidFill>
              <a:latin typeface="Book Antiqua" panose="02040602050305030304" pitchFamily="18" charset="0"/>
            </a:rPr>
            <a:t>Temeljni propis kojim su regulirana sva pitanja vezana uz proračun je </a:t>
          </a:r>
          <a:r>
            <a:rPr lang="hr-HR" b="1" i="1" u="sng" dirty="0">
              <a:solidFill>
                <a:schemeClr val="tx1"/>
              </a:solidFill>
              <a:latin typeface="Book Antiqua" panose="02040602050305030304" pitchFamily="18" charset="0"/>
            </a:rPr>
            <a:t>Zakon o proračunu </a:t>
          </a:r>
          <a:r>
            <a:rPr lang="hr-HR" i="1" dirty="0">
              <a:solidFill>
                <a:schemeClr val="tx1"/>
              </a:solidFill>
              <a:latin typeface="Book Antiqua" panose="02040602050305030304" pitchFamily="18" charset="0"/>
            </a:rPr>
            <a:t>(Narodne novine broj 144/21) </a:t>
          </a:r>
        </a:p>
      </dgm:t>
    </dgm:pt>
    <dgm:pt modelId="{B4B75310-E984-4966-898C-D7FBCF9167A0}" type="parTrans" cxnId="{23100C89-27C5-483D-AACA-C6E02BF8456B}">
      <dgm:prSet/>
      <dgm:spPr/>
      <dgm:t>
        <a:bodyPr/>
        <a:lstStyle/>
        <a:p>
          <a:endParaRPr lang="hr-HR"/>
        </a:p>
      </dgm:t>
    </dgm:pt>
    <dgm:pt modelId="{C1DE7D4A-F0E9-41F8-8F36-FCEF62628171}" type="sibTrans" cxnId="{23100C89-27C5-483D-AACA-C6E02BF8456B}">
      <dgm:prSet/>
      <dgm:spPr/>
      <dgm:t>
        <a:bodyPr/>
        <a:lstStyle/>
        <a:p>
          <a:endParaRPr lang="hr-HR"/>
        </a:p>
      </dgm:t>
    </dgm:pt>
    <dgm:pt modelId="{3AA2E8B9-7562-4B4A-AE5E-FD45DA340C48}" type="pres">
      <dgm:prSet presAssocID="{26B74796-97A3-411F-A70F-553656055A96}" presName="Name0" presStyleCnt="0">
        <dgm:presLayoutVars>
          <dgm:dir/>
          <dgm:resizeHandles val="exact"/>
        </dgm:presLayoutVars>
      </dgm:prSet>
      <dgm:spPr/>
    </dgm:pt>
    <dgm:pt modelId="{5157C2C3-EF00-48EB-8980-0B54C716AF29}" type="pres">
      <dgm:prSet presAssocID="{C24BF908-701C-4E81-86D4-C5B704EFE2B1}" presName="node" presStyleLbl="node1" presStyleIdx="0" presStyleCnt="4" custLinFactNeighborX="12366" custLinFactNeighborY="-36966">
        <dgm:presLayoutVars>
          <dgm:bulletEnabled val="1"/>
        </dgm:presLayoutVars>
      </dgm:prSet>
      <dgm:spPr/>
    </dgm:pt>
    <dgm:pt modelId="{4A402580-067E-4179-A3FF-D387846E2D5A}" type="pres">
      <dgm:prSet presAssocID="{B19DFBB6-D569-46AA-BAED-CD737915AD9A}" presName="sibTrans" presStyleLbl="sibTrans2D1" presStyleIdx="0" presStyleCnt="3"/>
      <dgm:spPr/>
    </dgm:pt>
    <dgm:pt modelId="{ACECEEAC-513A-4B77-9030-0412E5F8724F}" type="pres">
      <dgm:prSet presAssocID="{B19DFBB6-D569-46AA-BAED-CD737915AD9A}" presName="connectorText" presStyleLbl="sibTrans2D1" presStyleIdx="0" presStyleCnt="3"/>
      <dgm:spPr/>
    </dgm:pt>
    <dgm:pt modelId="{24CB78D4-FDE7-44AE-B443-0B22D0711452}" type="pres">
      <dgm:prSet presAssocID="{A1867772-BB29-4846-8178-8EA83F135637}" presName="node" presStyleLbl="node1" presStyleIdx="1" presStyleCnt="4" custLinFactNeighborX="-15114" custLinFactNeighborY="-36219">
        <dgm:presLayoutVars>
          <dgm:bulletEnabled val="1"/>
        </dgm:presLayoutVars>
      </dgm:prSet>
      <dgm:spPr/>
    </dgm:pt>
    <dgm:pt modelId="{CE6A74A7-3389-4B9E-B338-3DD1BB360EAD}" type="pres">
      <dgm:prSet presAssocID="{60B8B894-F696-495E-928D-BB63695F3C0E}" presName="sibTrans" presStyleLbl="sibTrans2D1" presStyleIdx="1" presStyleCnt="3"/>
      <dgm:spPr/>
    </dgm:pt>
    <dgm:pt modelId="{7041F2C1-D73B-4E76-9994-016FF50B5C1B}" type="pres">
      <dgm:prSet presAssocID="{60B8B894-F696-495E-928D-BB63695F3C0E}" presName="connectorText" presStyleLbl="sibTrans2D1" presStyleIdx="1" presStyleCnt="3"/>
      <dgm:spPr/>
    </dgm:pt>
    <dgm:pt modelId="{187F6E97-740C-48A2-A7B8-94429B9019DF}" type="pres">
      <dgm:prSet presAssocID="{3F8737E1-30CE-4E08-A45C-484139423B72}" presName="node" presStyleLbl="node1" presStyleIdx="2" presStyleCnt="4" custLinFactNeighborX="-34349" custLinFactNeighborY="-34725">
        <dgm:presLayoutVars>
          <dgm:bulletEnabled val="1"/>
        </dgm:presLayoutVars>
      </dgm:prSet>
      <dgm:spPr/>
    </dgm:pt>
    <dgm:pt modelId="{F142B4DC-0C58-4AF4-A7A1-653CFA2CD9A6}" type="pres">
      <dgm:prSet presAssocID="{D8CBD908-69FA-418F-9C83-08CCEEC0D0C8}" presName="sibTrans" presStyleLbl="sibTrans2D1" presStyleIdx="2" presStyleCnt="3"/>
      <dgm:spPr/>
    </dgm:pt>
    <dgm:pt modelId="{CB828D9C-AECF-413B-AE4D-151D93B9B535}" type="pres">
      <dgm:prSet presAssocID="{D8CBD908-69FA-418F-9C83-08CCEEC0D0C8}" presName="connectorText" presStyleLbl="sibTrans2D1" presStyleIdx="2" presStyleCnt="3"/>
      <dgm:spPr/>
    </dgm:pt>
    <dgm:pt modelId="{50D84A8F-AB65-42E9-A6F3-DE813149C3AD}" type="pres">
      <dgm:prSet presAssocID="{A3A01B3F-FA7A-44B3-958F-C222235C2626}" presName="node" presStyleLbl="node1" presStyleIdx="3" presStyleCnt="4" custLinFactNeighborX="-36677" custLinFactNeighborY="-33232">
        <dgm:presLayoutVars>
          <dgm:bulletEnabled val="1"/>
        </dgm:presLayoutVars>
      </dgm:prSet>
      <dgm:spPr/>
    </dgm:pt>
  </dgm:ptLst>
  <dgm:cxnLst>
    <dgm:cxn modelId="{96155E02-4A3D-4CB5-A0C3-55246CE65CCE}" type="presOf" srcId="{D8CBD908-69FA-418F-9C83-08CCEEC0D0C8}" destId="{F142B4DC-0C58-4AF4-A7A1-653CFA2CD9A6}" srcOrd="0" destOrd="0" presId="urn:microsoft.com/office/officeart/2005/8/layout/process1"/>
    <dgm:cxn modelId="{DC357109-A628-4544-8AA7-30B407511B3A}" type="presOf" srcId="{B19DFBB6-D569-46AA-BAED-CD737915AD9A}" destId="{ACECEEAC-513A-4B77-9030-0412E5F8724F}" srcOrd="1" destOrd="0" presId="urn:microsoft.com/office/officeart/2005/8/layout/process1"/>
    <dgm:cxn modelId="{9D102B0C-D228-4DBF-ADDF-535858ECB221}" type="presOf" srcId="{A3A01B3F-FA7A-44B3-958F-C222235C2626}" destId="{50D84A8F-AB65-42E9-A6F3-DE813149C3AD}" srcOrd="0" destOrd="0" presId="urn:microsoft.com/office/officeart/2005/8/layout/process1"/>
    <dgm:cxn modelId="{E726D40D-4E9F-4DE9-B388-E0D538F572DD}" srcId="{26B74796-97A3-411F-A70F-553656055A96}" destId="{C24BF908-701C-4E81-86D4-C5B704EFE2B1}" srcOrd="0" destOrd="0" parTransId="{2F3740F7-33AB-4CBE-B70E-7669F99BAB17}" sibTransId="{B19DFBB6-D569-46AA-BAED-CD737915AD9A}"/>
    <dgm:cxn modelId="{D2A72E1E-9FDC-479C-9318-7333468B8C3C}" srcId="{26B74796-97A3-411F-A70F-553656055A96}" destId="{A1867772-BB29-4846-8178-8EA83F135637}" srcOrd="1" destOrd="0" parTransId="{0B94D1FC-B819-43ED-A450-551E06A39095}" sibTransId="{60B8B894-F696-495E-928D-BB63695F3C0E}"/>
    <dgm:cxn modelId="{8684666F-1A55-4BC3-8BBD-F7F93F811281}" srcId="{26B74796-97A3-411F-A70F-553656055A96}" destId="{3F8737E1-30CE-4E08-A45C-484139423B72}" srcOrd="2" destOrd="0" parTransId="{76CF9EB4-5F2E-4A44-BD77-F26606C7B181}" sibTransId="{D8CBD908-69FA-418F-9C83-08CCEEC0D0C8}"/>
    <dgm:cxn modelId="{23100C89-27C5-483D-AACA-C6E02BF8456B}" srcId="{26B74796-97A3-411F-A70F-553656055A96}" destId="{A3A01B3F-FA7A-44B3-958F-C222235C2626}" srcOrd="3" destOrd="0" parTransId="{B4B75310-E984-4966-898C-D7FBCF9167A0}" sibTransId="{C1DE7D4A-F0E9-41F8-8F36-FCEF62628171}"/>
    <dgm:cxn modelId="{5409A3A3-580E-4615-AF1C-5ADC68636716}" type="presOf" srcId="{D8CBD908-69FA-418F-9C83-08CCEEC0D0C8}" destId="{CB828D9C-AECF-413B-AE4D-151D93B9B535}" srcOrd="1" destOrd="0" presId="urn:microsoft.com/office/officeart/2005/8/layout/process1"/>
    <dgm:cxn modelId="{897A64A7-8190-446B-8D16-1B467476B245}" type="presOf" srcId="{60B8B894-F696-495E-928D-BB63695F3C0E}" destId="{7041F2C1-D73B-4E76-9994-016FF50B5C1B}" srcOrd="1" destOrd="0" presId="urn:microsoft.com/office/officeart/2005/8/layout/process1"/>
    <dgm:cxn modelId="{C275BEB6-FD6C-410E-A6A4-D0094EF15A31}" type="presOf" srcId="{3F8737E1-30CE-4E08-A45C-484139423B72}" destId="{187F6E97-740C-48A2-A7B8-94429B9019DF}" srcOrd="0" destOrd="0" presId="urn:microsoft.com/office/officeart/2005/8/layout/process1"/>
    <dgm:cxn modelId="{5B6784BE-6D57-4C6D-B86B-9C20C58D393D}" type="presOf" srcId="{A1867772-BB29-4846-8178-8EA83F135637}" destId="{24CB78D4-FDE7-44AE-B443-0B22D0711452}" srcOrd="0" destOrd="0" presId="urn:microsoft.com/office/officeart/2005/8/layout/process1"/>
    <dgm:cxn modelId="{E30DC0BE-2571-48E9-87B7-E70993B1E6C6}" type="presOf" srcId="{60B8B894-F696-495E-928D-BB63695F3C0E}" destId="{CE6A74A7-3389-4B9E-B338-3DD1BB360EAD}" srcOrd="0" destOrd="0" presId="urn:microsoft.com/office/officeart/2005/8/layout/process1"/>
    <dgm:cxn modelId="{9F9BB6BF-07C3-4A0F-AC07-E617EBD79823}" type="presOf" srcId="{C24BF908-701C-4E81-86D4-C5B704EFE2B1}" destId="{5157C2C3-EF00-48EB-8980-0B54C716AF29}" srcOrd="0" destOrd="0" presId="urn:microsoft.com/office/officeart/2005/8/layout/process1"/>
    <dgm:cxn modelId="{7A9E4BE3-0574-488A-8EF2-61BAF3A13E9F}" type="presOf" srcId="{B19DFBB6-D569-46AA-BAED-CD737915AD9A}" destId="{4A402580-067E-4179-A3FF-D387846E2D5A}" srcOrd="0" destOrd="0" presId="urn:microsoft.com/office/officeart/2005/8/layout/process1"/>
    <dgm:cxn modelId="{8D036EFD-60F7-4473-9052-36005F75D386}" type="presOf" srcId="{26B74796-97A3-411F-A70F-553656055A96}" destId="{3AA2E8B9-7562-4B4A-AE5E-FD45DA340C48}" srcOrd="0" destOrd="0" presId="urn:microsoft.com/office/officeart/2005/8/layout/process1"/>
    <dgm:cxn modelId="{E45169C5-C794-45A4-AF87-16921094C20E}" type="presParOf" srcId="{3AA2E8B9-7562-4B4A-AE5E-FD45DA340C48}" destId="{5157C2C3-EF00-48EB-8980-0B54C716AF29}" srcOrd="0" destOrd="0" presId="urn:microsoft.com/office/officeart/2005/8/layout/process1"/>
    <dgm:cxn modelId="{5A7073ED-A2F3-4EC1-833C-F5B7F541F8B4}" type="presParOf" srcId="{3AA2E8B9-7562-4B4A-AE5E-FD45DA340C48}" destId="{4A402580-067E-4179-A3FF-D387846E2D5A}" srcOrd="1" destOrd="0" presId="urn:microsoft.com/office/officeart/2005/8/layout/process1"/>
    <dgm:cxn modelId="{6096F0B4-3748-40A9-AA03-FC856B29EFC1}" type="presParOf" srcId="{4A402580-067E-4179-A3FF-D387846E2D5A}" destId="{ACECEEAC-513A-4B77-9030-0412E5F8724F}" srcOrd="0" destOrd="0" presId="urn:microsoft.com/office/officeart/2005/8/layout/process1"/>
    <dgm:cxn modelId="{D7D280A2-B1AF-49EB-9D7A-3824011EFFDE}" type="presParOf" srcId="{3AA2E8B9-7562-4B4A-AE5E-FD45DA340C48}" destId="{24CB78D4-FDE7-44AE-B443-0B22D0711452}" srcOrd="2" destOrd="0" presId="urn:microsoft.com/office/officeart/2005/8/layout/process1"/>
    <dgm:cxn modelId="{861C588D-1B81-4186-9418-62FDAE71F016}" type="presParOf" srcId="{3AA2E8B9-7562-4B4A-AE5E-FD45DA340C48}" destId="{CE6A74A7-3389-4B9E-B338-3DD1BB360EAD}" srcOrd="3" destOrd="0" presId="urn:microsoft.com/office/officeart/2005/8/layout/process1"/>
    <dgm:cxn modelId="{E4F076BB-043A-4BF0-AFCA-337B9DB151C9}" type="presParOf" srcId="{CE6A74A7-3389-4B9E-B338-3DD1BB360EAD}" destId="{7041F2C1-D73B-4E76-9994-016FF50B5C1B}" srcOrd="0" destOrd="0" presId="urn:microsoft.com/office/officeart/2005/8/layout/process1"/>
    <dgm:cxn modelId="{EDA4AEC8-A017-421D-8C4B-547E94F9B133}" type="presParOf" srcId="{3AA2E8B9-7562-4B4A-AE5E-FD45DA340C48}" destId="{187F6E97-740C-48A2-A7B8-94429B9019DF}" srcOrd="4" destOrd="0" presId="urn:microsoft.com/office/officeart/2005/8/layout/process1"/>
    <dgm:cxn modelId="{F71E3514-74F8-47EA-94D8-A7408F979E8F}" type="presParOf" srcId="{3AA2E8B9-7562-4B4A-AE5E-FD45DA340C48}" destId="{F142B4DC-0C58-4AF4-A7A1-653CFA2CD9A6}" srcOrd="5" destOrd="0" presId="urn:microsoft.com/office/officeart/2005/8/layout/process1"/>
    <dgm:cxn modelId="{BE89D6E3-A809-4E0E-8C19-F27257017773}" type="presParOf" srcId="{F142B4DC-0C58-4AF4-A7A1-653CFA2CD9A6}" destId="{CB828D9C-AECF-413B-AE4D-151D93B9B535}" srcOrd="0" destOrd="0" presId="urn:microsoft.com/office/officeart/2005/8/layout/process1"/>
    <dgm:cxn modelId="{8F5D1A31-FC48-43E1-B008-8836A9061675}" type="presParOf" srcId="{3AA2E8B9-7562-4B4A-AE5E-FD45DA340C48}" destId="{50D84A8F-AB65-42E9-A6F3-DE813149C3AD}" srcOrd="6" destOrd="0" presId="urn:microsoft.com/office/officeart/2005/8/layout/process1"/>
  </dgm:cxnLst>
  <dgm:bg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D5EECB-D8C6-4824-A360-27001EE3CB7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D3D6D9FA-0786-488C-87B1-8E48CF33E71E}">
      <dgm:prSet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l" rtl="0"/>
          <a:r>
            <a:rPr lang="hr-HR" i="1" dirty="0">
              <a:solidFill>
                <a:schemeClr val="tx1"/>
              </a:solidFill>
              <a:latin typeface="Book Antiqua" panose="02040602050305030304" pitchFamily="18" charset="0"/>
            </a:rPr>
            <a:t>- koji su i u kojim iznosima su planirani prihodi Općine</a:t>
          </a:r>
        </a:p>
      </dgm:t>
    </dgm:pt>
    <dgm:pt modelId="{5CA90A0B-FC65-4AE0-B72A-0B42543D7C03}" type="parTrans" cxnId="{D2775F7C-F2B7-4D99-A3D6-921928002322}">
      <dgm:prSet/>
      <dgm:spPr/>
      <dgm:t>
        <a:bodyPr/>
        <a:lstStyle/>
        <a:p>
          <a:pPr algn="l"/>
          <a:endParaRPr lang="hr-HR"/>
        </a:p>
      </dgm:t>
    </dgm:pt>
    <dgm:pt modelId="{720CB96D-836E-40DC-A3B4-EFDBB2F9E4A4}" type="sibTrans" cxnId="{D2775F7C-F2B7-4D99-A3D6-921928002322}">
      <dgm:prSet/>
      <dgm:spPr/>
      <dgm:t>
        <a:bodyPr/>
        <a:lstStyle/>
        <a:p>
          <a:pPr algn="l"/>
          <a:endParaRPr lang="hr-HR"/>
        </a:p>
      </dgm:t>
    </dgm:pt>
    <dgm:pt modelId="{D00B8A3B-99B0-4009-B4B4-B84CABC309DD}">
      <dgm:prSet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l" rtl="0"/>
          <a:r>
            <a:rPr lang="hr-HR" i="1" dirty="0">
              <a:solidFill>
                <a:schemeClr val="tx1"/>
              </a:solidFill>
              <a:latin typeface="Book Antiqua" panose="02040602050305030304" pitchFamily="18" charset="0"/>
            </a:rPr>
            <a:t>- koliki su ukupni rashodi Općine</a:t>
          </a:r>
        </a:p>
      </dgm:t>
    </dgm:pt>
    <dgm:pt modelId="{E650CBAA-8D88-4A33-9D12-55D8D7F8D505}" type="parTrans" cxnId="{AE679619-3123-4C36-8A5A-65FB74E0F2F2}">
      <dgm:prSet/>
      <dgm:spPr/>
      <dgm:t>
        <a:bodyPr/>
        <a:lstStyle/>
        <a:p>
          <a:pPr algn="l"/>
          <a:endParaRPr lang="hr-HR"/>
        </a:p>
      </dgm:t>
    </dgm:pt>
    <dgm:pt modelId="{8C4845C8-6B39-4EAD-A700-1E9E949743C8}" type="sibTrans" cxnId="{AE679619-3123-4C36-8A5A-65FB74E0F2F2}">
      <dgm:prSet/>
      <dgm:spPr/>
      <dgm:t>
        <a:bodyPr/>
        <a:lstStyle/>
        <a:p>
          <a:pPr algn="l"/>
          <a:endParaRPr lang="hr-HR"/>
        </a:p>
      </dgm:t>
    </dgm:pt>
    <dgm:pt modelId="{A968318E-912F-40B2-959D-70CB8ACD2FEE}">
      <dgm:prSet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l" rtl="0"/>
          <a:r>
            <a:rPr lang="hr-HR" i="1" dirty="0">
              <a:solidFill>
                <a:schemeClr val="tx1"/>
              </a:solidFill>
              <a:latin typeface="Book Antiqua" panose="02040602050305030304" pitchFamily="18" charset="0"/>
            </a:rPr>
            <a:t>- što sve financira Općina </a:t>
          </a:r>
        </a:p>
      </dgm:t>
    </dgm:pt>
    <dgm:pt modelId="{14A6E8C8-AF9F-4EB1-B203-15CE00E7FC6C}" type="parTrans" cxnId="{F9D93ECD-5CBA-4919-9C74-39022D954194}">
      <dgm:prSet/>
      <dgm:spPr/>
      <dgm:t>
        <a:bodyPr/>
        <a:lstStyle/>
        <a:p>
          <a:pPr algn="l"/>
          <a:endParaRPr lang="hr-HR"/>
        </a:p>
      </dgm:t>
    </dgm:pt>
    <dgm:pt modelId="{1CB0B4C1-4F07-4F62-BE6A-06577405F346}" type="sibTrans" cxnId="{F9D93ECD-5CBA-4919-9C74-39022D954194}">
      <dgm:prSet/>
      <dgm:spPr/>
      <dgm:t>
        <a:bodyPr/>
        <a:lstStyle/>
        <a:p>
          <a:pPr algn="l"/>
          <a:endParaRPr lang="hr-HR"/>
        </a:p>
      </dgm:t>
    </dgm:pt>
    <dgm:pt modelId="{CE02D6FD-648F-482A-896A-3AE2B0BCB3FA}">
      <dgm:prSet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l" rtl="0"/>
          <a:r>
            <a:rPr lang="hr-HR" i="1" dirty="0">
              <a:solidFill>
                <a:schemeClr val="tx1"/>
              </a:solidFill>
              <a:latin typeface="Book Antiqua" panose="02040602050305030304" pitchFamily="18" charset="0"/>
            </a:rPr>
            <a:t>- koliko se sredstava troši na funkcioniranje redovnog rada Općine</a:t>
          </a:r>
        </a:p>
      </dgm:t>
    </dgm:pt>
    <dgm:pt modelId="{E781521F-86AE-453B-A88F-EE76E8B87E7E}" type="parTrans" cxnId="{8AD98D43-C9AA-4385-B47A-1F2883786738}">
      <dgm:prSet/>
      <dgm:spPr/>
      <dgm:t>
        <a:bodyPr/>
        <a:lstStyle/>
        <a:p>
          <a:pPr algn="l"/>
          <a:endParaRPr lang="hr-HR"/>
        </a:p>
      </dgm:t>
    </dgm:pt>
    <dgm:pt modelId="{0B5585B7-EA15-440E-9CA1-812CEB15BC5A}" type="sibTrans" cxnId="{8AD98D43-C9AA-4385-B47A-1F2883786738}">
      <dgm:prSet/>
      <dgm:spPr/>
      <dgm:t>
        <a:bodyPr/>
        <a:lstStyle/>
        <a:p>
          <a:pPr algn="l"/>
          <a:endParaRPr lang="hr-HR"/>
        </a:p>
      </dgm:t>
    </dgm:pt>
    <dgm:pt modelId="{681F6689-BDFA-4219-BFE2-F68A52A98937}">
      <dgm:prSet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l" rtl="0"/>
          <a:r>
            <a:rPr lang="hr-HR" i="1" dirty="0">
              <a:solidFill>
                <a:schemeClr val="tx1"/>
              </a:solidFill>
              <a:latin typeface="Book Antiqua" panose="02040602050305030304" pitchFamily="18" charset="0"/>
            </a:rPr>
            <a:t>- koliko sredstava odlazi na izgradnju infrastrukture, uređenje i opremanje prostora</a:t>
          </a:r>
        </a:p>
      </dgm:t>
    </dgm:pt>
    <dgm:pt modelId="{A35FE9B8-08FB-4B00-8BFA-FBA17CC0FF1C}" type="parTrans" cxnId="{0CF7A275-E94C-4AAA-904B-2EB961451F6C}">
      <dgm:prSet/>
      <dgm:spPr/>
      <dgm:t>
        <a:bodyPr/>
        <a:lstStyle/>
        <a:p>
          <a:pPr algn="l"/>
          <a:endParaRPr lang="hr-HR"/>
        </a:p>
      </dgm:t>
    </dgm:pt>
    <dgm:pt modelId="{B343520F-563F-4090-A5DF-77CFB25DFF28}" type="sibTrans" cxnId="{0CF7A275-E94C-4AAA-904B-2EB961451F6C}">
      <dgm:prSet/>
      <dgm:spPr/>
      <dgm:t>
        <a:bodyPr/>
        <a:lstStyle/>
        <a:p>
          <a:pPr algn="l"/>
          <a:endParaRPr lang="hr-HR"/>
        </a:p>
      </dgm:t>
    </dgm:pt>
    <dgm:pt modelId="{50B080A4-74DF-40C1-96C5-16E2433A340E}">
      <dgm:prSet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l" rtl="0"/>
          <a:r>
            <a:rPr lang="hr-HR" b="0" i="1" dirty="0">
              <a:solidFill>
                <a:schemeClr val="tx1"/>
              </a:solidFill>
              <a:latin typeface="Book Antiqua" panose="02040602050305030304" pitchFamily="18" charset="0"/>
            </a:rPr>
            <a:t>- koliko se sredstava troši za financiranje programa u poljoprivredi</a:t>
          </a:r>
        </a:p>
      </dgm:t>
    </dgm:pt>
    <dgm:pt modelId="{2D784953-B3D6-40D5-9885-A73C493B076F}" type="parTrans" cxnId="{B1784738-52D0-4320-8DF0-D73EB958E619}">
      <dgm:prSet/>
      <dgm:spPr/>
      <dgm:t>
        <a:bodyPr/>
        <a:lstStyle/>
        <a:p>
          <a:pPr algn="l"/>
          <a:endParaRPr lang="hr-HR"/>
        </a:p>
      </dgm:t>
    </dgm:pt>
    <dgm:pt modelId="{80AB2CAA-18F4-4FF8-9478-B423E5E1F32C}" type="sibTrans" cxnId="{B1784738-52D0-4320-8DF0-D73EB958E619}">
      <dgm:prSet/>
      <dgm:spPr/>
      <dgm:t>
        <a:bodyPr/>
        <a:lstStyle/>
        <a:p>
          <a:pPr algn="l"/>
          <a:endParaRPr lang="hr-HR"/>
        </a:p>
      </dgm:t>
    </dgm:pt>
    <dgm:pt modelId="{03D5A4BB-9773-4F9E-846C-2F59594FD462}">
      <dgm:prSet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l" rtl="0"/>
          <a:r>
            <a:rPr lang="hr-HR" i="1" dirty="0">
              <a:solidFill>
                <a:schemeClr val="tx1"/>
              </a:solidFill>
              <a:latin typeface="Book Antiqua" panose="02040602050305030304" pitchFamily="18" charset="0"/>
            </a:rPr>
            <a:t>- koliko se sredstava izdvaja za predškolski odgoj i obrazovanje, te socijalnu skrb</a:t>
          </a:r>
        </a:p>
      </dgm:t>
    </dgm:pt>
    <dgm:pt modelId="{4B40DFDA-80D1-4949-AF97-0E46C05EE09F}" type="parTrans" cxnId="{2A749776-1C0B-4F65-968E-E75D74484849}">
      <dgm:prSet/>
      <dgm:spPr/>
      <dgm:t>
        <a:bodyPr/>
        <a:lstStyle/>
        <a:p>
          <a:pPr algn="l"/>
          <a:endParaRPr lang="hr-HR"/>
        </a:p>
      </dgm:t>
    </dgm:pt>
    <dgm:pt modelId="{85EFFEC4-D26D-420B-9168-B6B494F61D0B}" type="sibTrans" cxnId="{2A749776-1C0B-4F65-968E-E75D74484849}">
      <dgm:prSet/>
      <dgm:spPr/>
      <dgm:t>
        <a:bodyPr/>
        <a:lstStyle/>
        <a:p>
          <a:pPr algn="l"/>
          <a:endParaRPr lang="hr-HR"/>
        </a:p>
      </dgm:t>
    </dgm:pt>
    <dgm:pt modelId="{8CB2E619-CD96-4937-9F4C-AE40347926B7}">
      <dgm:prSet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l" rtl="0"/>
          <a:r>
            <a:rPr lang="hr-HR" i="1" dirty="0">
              <a:solidFill>
                <a:schemeClr val="tx1"/>
              </a:solidFill>
              <a:latin typeface="Book Antiqua" panose="02040602050305030304" pitchFamily="18" charset="0"/>
            </a:rPr>
            <a:t>- koliko se sredstava izdvaja za rad udruga</a:t>
          </a:r>
        </a:p>
      </dgm:t>
    </dgm:pt>
    <dgm:pt modelId="{3CF40757-0B91-4EAB-968A-D66219BADA8C}" type="parTrans" cxnId="{305554D6-6C70-4095-9493-2656A7F1BDCE}">
      <dgm:prSet/>
      <dgm:spPr/>
      <dgm:t>
        <a:bodyPr/>
        <a:lstStyle/>
        <a:p>
          <a:pPr algn="l"/>
          <a:endParaRPr lang="hr-HR"/>
        </a:p>
      </dgm:t>
    </dgm:pt>
    <dgm:pt modelId="{7257E619-DE86-432A-8925-B398CCCDBBC2}" type="sibTrans" cxnId="{305554D6-6C70-4095-9493-2656A7F1BDCE}">
      <dgm:prSet/>
      <dgm:spPr/>
      <dgm:t>
        <a:bodyPr/>
        <a:lstStyle/>
        <a:p>
          <a:pPr algn="l"/>
          <a:endParaRPr lang="hr-HR"/>
        </a:p>
      </dgm:t>
    </dgm:pt>
    <dgm:pt modelId="{53C37F91-90CE-4C38-A86D-65AAAC885434}">
      <dgm:prSet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l" rtl="0"/>
          <a:r>
            <a:rPr lang="hr-HR" i="1" dirty="0">
              <a:solidFill>
                <a:schemeClr val="tx1"/>
              </a:solidFill>
              <a:latin typeface="Book Antiqua" panose="02040602050305030304" pitchFamily="18" charset="0"/>
            </a:rPr>
            <a:t>- koliko se sredstava troši na održavanje komunalne infrastrukture</a:t>
          </a:r>
        </a:p>
      </dgm:t>
    </dgm:pt>
    <dgm:pt modelId="{C6EA9D82-0163-4D75-B6A0-988753F2E3F2}" type="parTrans" cxnId="{E9304945-52DF-4CF0-A8DC-0457105B316F}">
      <dgm:prSet/>
      <dgm:spPr/>
      <dgm:t>
        <a:bodyPr/>
        <a:lstStyle/>
        <a:p>
          <a:pPr algn="l"/>
          <a:endParaRPr lang="hr-HR"/>
        </a:p>
      </dgm:t>
    </dgm:pt>
    <dgm:pt modelId="{E20DD78E-169F-4023-8186-CE72F35C50B0}" type="sibTrans" cxnId="{E9304945-52DF-4CF0-A8DC-0457105B316F}">
      <dgm:prSet/>
      <dgm:spPr/>
      <dgm:t>
        <a:bodyPr/>
        <a:lstStyle/>
        <a:p>
          <a:pPr algn="l"/>
          <a:endParaRPr lang="hr-HR"/>
        </a:p>
      </dgm:t>
    </dgm:pt>
    <dgm:pt modelId="{090ECDDE-B3B6-4CA8-9DAB-9367C2A96825}" type="pres">
      <dgm:prSet presAssocID="{DDD5EECB-D8C6-4824-A360-27001EE3CB7F}" presName="linear" presStyleCnt="0">
        <dgm:presLayoutVars>
          <dgm:animLvl val="lvl"/>
          <dgm:resizeHandles val="exact"/>
        </dgm:presLayoutVars>
      </dgm:prSet>
      <dgm:spPr/>
    </dgm:pt>
    <dgm:pt modelId="{1B54BAA0-9C46-4D77-B263-41DE4C6851F5}" type="pres">
      <dgm:prSet presAssocID="{D3D6D9FA-0786-488C-87B1-8E48CF33E71E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10269F33-A43B-46CF-B04E-AF8A62A39B03}" type="pres">
      <dgm:prSet presAssocID="{720CB96D-836E-40DC-A3B4-EFDBB2F9E4A4}" presName="spacer" presStyleCnt="0"/>
      <dgm:spPr/>
    </dgm:pt>
    <dgm:pt modelId="{0C32C0FF-8A03-468B-B4F9-8FA0EA0C7BAA}" type="pres">
      <dgm:prSet presAssocID="{D00B8A3B-99B0-4009-B4B4-B84CABC309DD}" presName="parentText" presStyleLbl="node1" presStyleIdx="1" presStyleCnt="9" custLinFactNeighborX="-12075">
        <dgm:presLayoutVars>
          <dgm:chMax val="0"/>
          <dgm:bulletEnabled val="1"/>
        </dgm:presLayoutVars>
      </dgm:prSet>
      <dgm:spPr/>
    </dgm:pt>
    <dgm:pt modelId="{B55DC3FC-D9B8-4F1D-8153-029457C8C03D}" type="pres">
      <dgm:prSet presAssocID="{8C4845C8-6B39-4EAD-A700-1E9E949743C8}" presName="spacer" presStyleCnt="0"/>
      <dgm:spPr/>
    </dgm:pt>
    <dgm:pt modelId="{FE4826BF-462A-4E7F-9EEE-100A1292737C}" type="pres">
      <dgm:prSet presAssocID="{A968318E-912F-40B2-959D-70CB8ACD2FEE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080968C8-A442-4E23-9575-BD20E6B92E20}" type="pres">
      <dgm:prSet presAssocID="{1CB0B4C1-4F07-4F62-BE6A-06577405F346}" presName="spacer" presStyleCnt="0"/>
      <dgm:spPr/>
    </dgm:pt>
    <dgm:pt modelId="{18A16069-6485-4C97-8B02-03A5C1FE48A5}" type="pres">
      <dgm:prSet presAssocID="{CE02D6FD-648F-482A-896A-3AE2B0BCB3FA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CC9465C3-405A-45A4-B698-FD765A8E55C7}" type="pres">
      <dgm:prSet presAssocID="{0B5585B7-EA15-440E-9CA1-812CEB15BC5A}" presName="spacer" presStyleCnt="0"/>
      <dgm:spPr/>
    </dgm:pt>
    <dgm:pt modelId="{36940397-0CBE-425E-8003-440658DF4E3C}" type="pres">
      <dgm:prSet presAssocID="{681F6689-BDFA-4219-BFE2-F68A52A98937}" presName="parentText" presStyleLbl="node1" presStyleIdx="4" presStyleCnt="9" custLinFactNeighborX="274" custLinFactNeighborY="-21600">
        <dgm:presLayoutVars>
          <dgm:chMax val="0"/>
          <dgm:bulletEnabled val="1"/>
        </dgm:presLayoutVars>
      </dgm:prSet>
      <dgm:spPr/>
    </dgm:pt>
    <dgm:pt modelId="{4206506A-98FF-4E55-BD27-BBE9CF4022FA}" type="pres">
      <dgm:prSet presAssocID="{B343520F-563F-4090-A5DF-77CFB25DFF28}" presName="spacer" presStyleCnt="0"/>
      <dgm:spPr/>
    </dgm:pt>
    <dgm:pt modelId="{65D89F04-15C6-48AA-B4FB-C5C41666392B}" type="pres">
      <dgm:prSet presAssocID="{50B080A4-74DF-40C1-96C5-16E2433A340E}" presName="parentText" presStyleLbl="node1" presStyleIdx="5" presStyleCnt="9" custLinFactNeighborX="-8507" custLinFactNeighborY="43197">
        <dgm:presLayoutVars>
          <dgm:chMax val="0"/>
          <dgm:bulletEnabled val="1"/>
        </dgm:presLayoutVars>
      </dgm:prSet>
      <dgm:spPr/>
    </dgm:pt>
    <dgm:pt modelId="{1758BAA4-2DBF-4952-8C49-0A69FB5E858E}" type="pres">
      <dgm:prSet presAssocID="{80AB2CAA-18F4-4FF8-9478-B423E5E1F32C}" presName="spacer" presStyleCnt="0"/>
      <dgm:spPr/>
    </dgm:pt>
    <dgm:pt modelId="{E8A60495-E713-4F45-9799-7A087E3862F4}" type="pres">
      <dgm:prSet presAssocID="{03D5A4BB-9773-4F9E-846C-2F59594FD462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FEE9F1A2-7D19-40E3-B96C-09F8A860112C}" type="pres">
      <dgm:prSet presAssocID="{85EFFEC4-D26D-420B-9168-B6B494F61D0B}" presName="spacer" presStyleCnt="0"/>
      <dgm:spPr/>
    </dgm:pt>
    <dgm:pt modelId="{20DA5282-54EF-47CB-A741-1CCE8BD24B0F}" type="pres">
      <dgm:prSet presAssocID="{8CB2E619-CD96-4937-9F4C-AE40347926B7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3511FA53-85A5-4EBD-8A0A-8B8854EB68D6}" type="pres">
      <dgm:prSet presAssocID="{7257E619-DE86-432A-8925-B398CCCDBBC2}" presName="spacer" presStyleCnt="0"/>
      <dgm:spPr/>
    </dgm:pt>
    <dgm:pt modelId="{605AA1D9-7564-4267-B5C1-1C009C6BA72F}" type="pres">
      <dgm:prSet presAssocID="{53C37F91-90CE-4C38-A86D-65AAAC885434}" presName="parentText" presStyleLbl="node1" presStyleIdx="8" presStyleCnt="9" custLinFactNeighborX="-137">
        <dgm:presLayoutVars>
          <dgm:chMax val="0"/>
          <dgm:bulletEnabled val="1"/>
        </dgm:presLayoutVars>
      </dgm:prSet>
      <dgm:spPr/>
    </dgm:pt>
  </dgm:ptLst>
  <dgm:cxnLst>
    <dgm:cxn modelId="{202DA115-DE80-4E07-9A1C-B312086FBCF4}" type="presOf" srcId="{A968318E-912F-40B2-959D-70CB8ACD2FEE}" destId="{FE4826BF-462A-4E7F-9EEE-100A1292737C}" srcOrd="0" destOrd="0" presId="urn:microsoft.com/office/officeart/2005/8/layout/vList2"/>
    <dgm:cxn modelId="{AE679619-3123-4C36-8A5A-65FB74E0F2F2}" srcId="{DDD5EECB-D8C6-4824-A360-27001EE3CB7F}" destId="{D00B8A3B-99B0-4009-B4B4-B84CABC309DD}" srcOrd="1" destOrd="0" parTransId="{E650CBAA-8D88-4A33-9D12-55D8D7F8D505}" sibTransId="{8C4845C8-6B39-4EAD-A700-1E9E949743C8}"/>
    <dgm:cxn modelId="{1A8F6137-B274-432B-964E-568E58FFFAED}" type="presOf" srcId="{D3D6D9FA-0786-488C-87B1-8E48CF33E71E}" destId="{1B54BAA0-9C46-4D77-B263-41DE4C6851F5}" srcOrd="0" destOrd="0" presId="urn:microsoft.com/office/officeart/2005/8/layout/vList2"/>
    <dgm:cxn modelId="{B1784738-52D0-4320-8DF0-D73EB958E619}" srcId="{DDD5EECB-D8C6-4824-A360-27001EE3CB7F}" destId="{50B080A4-74DF-40C1-96C5-16E2433A340E}" srcOrd="5" destOrd="0" parTransId="{2D784953-B3D6-40D5-9885-A73C493B076F}" sibTransId="{80AB2CAA-18F4-4FF8-9478-B423E5E1F32C}"/>
    <dgm:cxn modelId="{8AD98D43-C9AA-4385-B47A-1F2883786738}" srcId="{DDD5EECB-D8C6-4824-A360-27001EE3CB7F}" destId="{CE02D6FD-648F-482A-896A-3AE2B0BCB3FA}" srcOrd="3" destOrd="0" parTransId="{E781521F-86AE-453B-A88F-EE76E8B87E7E}" sibTransId="{0B5585B7-EA15-440E-9CA1-812CEB15BC5A}"/>
    <dgm:cxn modelId="{E9304945-52DF-4CF0-A8DC-0457105B316F}" srcId="{DDD5EECB-D8C6-4824-A360-27001EE3CB7F}" destId="{53C37F91-90CE-4C38-A86D-65AAAC885434}" srcOrd="8" destOrd="0" parTransId="{C6EA9D82-0163-4D75-B6A0-988753F2E3F2}" sibTransId="{E20DD78E-169F-4023-8186-CE72F35C50B0}"/>
    <dgm:cxn modelId="{0CF7A275-E94C-4AAA-904B-2EB961451F6C}" srcId="{DDD5EECB-D8C6-4824-A360-27001EE3CB7F}" destId="{681F6689-BDFA-4219-BFE2-F68A52A98937}" srcOrd="4" destOrd="0" parTransId="{A35FE9B8-08FB-4B00-8BFA-FBA17CC0FF1C}" sibTransId="{B343520F-563F-4090-A5DF-77CFB25DFF28}"/>
    <dgm:cxn modelId="{2A749776-1C0B-4F65-968E-E75D74484849}" srcId="{DDD5EECB-D8C6-4824-A360-27001EE3CB7F}" destId="{03D5A4BB-9773-4F9E-846C-2F59594FD462}" srcOrd="6" destOrd="0" parTransId="{4B40DFDA-80D1-4949-AF97-0E46C05EE09F}" sibTransId="{85EFFEC4-D26D-420B-9168-B6B494F61D0B}"/>
    <dgm:cxn modelId="{D2775F7C-F2B7-4D99-A3D6-921928002322}" srcId="{DDD5EECB-D8C6-4824-A360-27001EE3CB7F}" destId="{D3D6D9FA-0786-488C-87B1-8E48CF33E71E}" srcOrd="0" destOrd="0" parTransId="{5CA90A0B-FC65-4AE0-B72A-0B42543D7C03}" sibTransId="{720CB96D-836E-40DC-A3B4-EFDBB2F9E4A4}"/>
    <dgm:cxn modelId="{36EA10AE-14FF-4DB0-8A12-4602D974F76B}" type="presOf" srcId="{681F6689-BDFA-4219-BFE2-F68A52A98937}" destId="{36940397-0CBE-425E-8003-440658DF4E3C}" srcOrd="0" destOrd="0" presId="urn:microsoft.com/office/officeart/2005/8/layout/vList2"/>
    <dgm:cxn modelId="{A9C24AB8-EB84-4BEA-AD8D-55334AFDFE65}" type="presOf" srcId="{50B080A4-74DF-40C1-96C5-16E2433A340E}" destId="{65D89F04-15C6-48AA-B4FB-C5C41666392B}" srcOrd="0" destOrd="0" presId="urn:microsoft.com/office/officeart/2005/8/layout/vList2"/>
    <dgm:cxn modelId="{5B39D6BB-79BD-495F-B28E-E99B59116456}" type="presOf" srcId="{D00B8A3B-99B0-4009-B4B4-B84CABC309DD}" destId="{0C32C0FF-8A03-468B-B4F9-8FA0EA0C7BAA}" srcOrd="0" destOrd="0" presId="urn:microsoft.com/office/officeart/2005/8/layout/vList2"/>
    <dgm:cxn modelId="{8BB302BC-E840-4654-B19C-01A97271D28E}" type="presOf" srcId="{CE02D6FD-648F-482A-896A-3AE2B0BCB3FA}" destId="{18A16069-6485-4C97-8B02-03A5C1FE48A5}" srcOrd="0" destOrd="0" presId="urn:microsoft.com/office/officeart/2005/8/layout/vList2"/>
    <dgm:cxn modelId="{A7FCCFCA-0E54-4953-A9A5-9E6AF504B7C5}" type="presOf" srcId="{8CB2E619-CD96-4937-9F4C-AE40347926B7}" destId="{20DA5282-54EF-47CB-A741-1CCE8BD24B0F}" srcOrd="0" destOrd="0" presId="urn:microsoft.com/office/officeart/2005/8/layout/vList2"/>
    <dgm:cxn modelId="{F9D93ECD-5CBA-4919-9C74-39022D954194}" srcId="{DDD5EECB-D8C6-4824-A360-27001EE3CB7F}" destId="{A968318E-912F-40B2-959D-70CB8ACD2FEE}" srcOrd="2" destOrd="0" parTransId="{14A6E8C8-AF9F-4EB1-B203-15CE00E7FC6C}" sibTransId="{1CB0B4C1-4F07-4F62-BE6A-06577405F346}"/>
    <dgm:cxn modelId="{9E3469D0-EDA7-4C86-8D97-CA8EFFDA89B7}" type="presOf" srcId="{03D5A4BB-9773-4F9E-846C-2F59594FD462}" destId="{E8A60495-E713-4F45-9799-7A087E3862F4}" srcOrd="0" destOrd="0" presId="urn:microsoft.com/office/officeart/2005/8/layout/vList2"/>
    <dgm:cxn modelId="{267E9AD1-36EC-4F51-98B6-108B3D7231AD}" type="presOf" srcId="{53C37F91-90CE-4C38-A86D-65AAAC885434}" destId="{605AA1D9-7564-4267-B5C1-1C009C6BA72F}" srcOrd="0" destOrd="0" presId="urn:microsoft.com/office/officeart/2005/8/layout/vList2"/>
    <dgm:cxn modelId="{305554D6-6C70-4095-9493-2656A7F1BDCE}" srcId="{DDD5EECB-D8C6-4824-A360-27001EE3CB7F}" destId="{8CB2E619-CD96-4937-9F4C-AE40347926B7}" srcOrd="7" destOrd="0" parTransId="{3CF40757-0B91-4EAB-968A-D66219BADA8C}" sibTransId="{7257E619-DE86-432A-8925-B398CCCDBBC2}"/>
    <dgm:cxn modelId="{04CBD3FE-0215-4159-A7C5-88F2AE625F53}" type="presOf" srcId="{DDD5EECB-D8C6-4824-A360-27001EE3CB7F}" destId="{090ECDDE-B3B6-4CA8-9DAB-9367C2A96825}" srcOrd="0" destOrd="0" presId="urn:microsoft.com/office/officeart/2005/8/layout/vList2"/>
    <dgm:cxn modelId="{EB632E55-1C01-4DF5-83FA-C765D679F887}" type="presParOf" srcId="{090ECDDE-B3B6-4CA8-9DAB-9367C2A96825}" destId="{1B54BAA0-9C46-4D77-B263-41DE4C6851F5}" srcOrd="0" destOrd="0" presId="urn:microsoft.com/office/officeart/2005/8/layout/vList2"/>
    <dgm:cxn modelId="{5161C4A8-CC79-4AA6-9BDB-0886C6820189}" type="presParOf" srcId="{090ECDDE-B3B6-4CA8-9DAB-9367C2A96825}" destId="{10269F33-A43B-46CF-B04E-AF8A62A39B03}" srcOrd="1" destOrd="0" presId="urn:microsoft.com/office/officeart/2005/8/layout/vList2"/>
    <dgm:cxn modelId="{8B16AB47-8153-4A85-B9F2-74F55A24695E}" type="presParOf" srcId="{090ECDDE-B3B6-4CA8-9DAB-9367C2A96825}" destId="{0C32C0FF-8A03-468B-B4F9-8FA0EA0C7BAA}" srcOrd="2" destOrd="0" presId="urn:microsoft.com/office/officeart/2005/8/layout/vList2"/>
    <dgm:cxn modelId="{9E5371EC-423E-4637-B834-8802BD466524}" type="presParOf" srcId="{090ECDDE-B3B6-4CA8-9DAB-9367C2A96825}" destId="{B55DC3FC-D9B8-4F1D-8153-029457C8C03D}" srcOrd="3" destOrd="0" presId="urn:microsoft.com/office/officeart/2005/8/layout/vList2"/>
    <dgm:cxn modelId="{D7EBDB23-9EE1-4338-9516-55E3EF6C91E3}" type="presParOf" srcId="{090ECDDE-B3B6-4CA8-9DAB-9367C2A96825}" destId="{FE4826BF-462A-4E7F-9EEE-100A1292737C}" srcOrd="4" destOrd="0" presId="urn:microsoft.com/office/officeart/2005/8/layout/vList2"/>
    <dgm:cxn modelId="{519DA6B4-3F91-4D6B-B83F-75C93B0455D9}" type="presParOf" srcId="{090ECDDE-B3B6-4CA8-9DAB-9367C2A96825}" destId="{080968C8-A442-4E23-9575-BD20E6B92E20}" srcOrd="5" destOrd="0" presId="urn:microsoft.com/office/officeart/2005/8/layout/vList2"/>
    <dgm:cxn modelId="{98FA09EC-1EC4-4F68-B1C8-14AC172B0F27}" type="presParOf" srcId="{090ECDDE-B3B6-4CA8-9DAB-9367C2A96825}" destId="{18A16069-6485-4C97-8B02-03A5C1FE48A5}" srcOrd="6" destOrd="0" presId="urn:microsoft.com/office/officeart/2005/8/layout/vList2"/>
    <dgm:cxn modelId="{D9ECAC19-4D28-4B64-805A-D7E66D35E5AE}" type="presParOf" srcId="{090ECDDE-B3B6-4CA8-9DAB-9367C2A96825}" destId="{CC9465C3-405A-45A4-B698-FD765A8E55C7}" srcOrd="7" destOrd="0" presId="urn:microsoft.com/office/officeart/2005/8/layout/vList2"/>
    <dgm:cxn modelId="{BD983148-7C8C-4A22-9D03-753B6552DEAA}" type="presParOf" srcId="{090ECDDE-B3B6-4CA8-9DAB-9367C2A96825}" destId="{36940397-0CBE-425E-8003-440658DF4E3C}" srcOrd="8" destOrd="0" presId="urn:microsoft.com/office/officeart/2005/8/layout/vList2"/>
    <dgm:cxn modelId="{018D9B13-6A0C-4031-A77F-5AC10047FFF2}" type="presParOf" srcId="{090ECDDE-B3B6-4CA8-9DAB-9367C2A96825}" destId="{4206506A-98FF-4E55-BD27-BBE9CF4022FA}" srcOrd="9" destOrd="0" presId="urn:microsoft.com/office/officeart/2005/8/layout/vList2"/>
    <dgm:cxn modelId="{8ACEBBB7-DCC8-437A-988C-6CF3715DBDB6}" type="presParOf" srcId="{090ECDDE-B3B6-4CA8-9DAB-9367C2A96825}" destId="{65D89F04-15C6-48AA-B4FB-C5C41666392B}" srcOrd="10" destOrd="0" presId="urn:microsoft.com/office/officeart/2005/8/layout/vList2"/>
    <dgm:cxn modelId="{8F638F9B-394D-45D6-9F76-BA786804644A}" type="presParOf" srcId="{090ECDDE-B3B6-4CA8-9DAB-9367C2A96825}" destId="{1758BAA4-2DBF-4952-8C49-0A69FB5E858E}" srcOrd="11" destOrd="0" presId="urn:microsoft.com/office/officeart/2005/8/layout/vList2"/>
    <dgm:cxn modelId="{2B0F2A06-0115-45E4-9F2F-961ACA014F9E}" type="presParOf" srcId="{090ECDDE-B3B6-4CA8-9DAB-9367C2A96825}" destId="{E8A60495-E713-4F45-9799-7A087E3862F4}" srcOrd="12" destOrd="0" presId="urn:microsoft.com/office/officeart/2005/8/layout/vList2"/>
    <dgm:cxn modelId="{775AF573-442B-412F-A600-74A7F90D1224}" type="presParOf" srcId="{090ECDDE-B3B6-4CA8-9DAB-9367C2A96825}" destId="{FEE9F1A2-7D19-40E3-B96C-09F8A860112C}" srcOrd="13" destOrd="0" presId="urn:microsoft.com/office/officeart/2005/8/layout/vList2"/>
    <dgm:cxn modelId="{D7605EAC-A73F-4B24-9A7D-C64624B18BCB}" type="presParOf" srcId="{090ECDDE-B3B6-4CA8-9DAB-9367C2A96825}" destId="{20DA5282-54EF-47CB-A741-1CCE8BD24B0F}" srcOrd="14" destOrd="0" presId="urn:microsoft.com/office/officeart/2005/8/layout/vList2"/>
    <dgm:cxn modelId="{8C6AA64A-1DF8-4B87-A828-D990CF4A7397}" type="presParOf" srcId="{090ECDDE-B3B6-4CA8-9DAB-9367C2A96825}" destId="{3511FA53-85A5-4EBD-8A0A-8B8854EB68D6}" srcOrd="15" destOrd="0" presId="urn:microsoft.com/office/officeart/2005/8/layout/vList2"/>
    <dgm:cxn modelId="{2DA7D0E1-0FFB-4581-BB86-3B1B4195B5D5}" type="presParOf" srcId="{090ECDDE-B3B6-4CA8-9DAB-9367C2A96825}" destId="{605AA1D9-7564-4267-B5C1-1C009C6BA72F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00A9C1-436E-4E6F-8012-8A35CBF4026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770B8AEF-DB51-470A-9C09-840425504639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rtl="0"/>
          <a:r>
            <a:rPr lang="hr-HR" sz="2000" i="1" dirty="0">
              <a:solidFill>
                <a:schemeClr val="tx1"/>
              </a:solidFill>
              <a:latin typeface="Book Antiqua" panose="02040602050305030304" pitchFamily="18" charset="0"/>
            </a:rPr>
            <a:t>1. ukupna visina planiranih prihoda mora biti jednaka </a:t>
          </a:r>
        </a:p>
        <a:p>
          <a:pPr rtl="0"/>
          <a:r>
            <a:rPr lang="hr-HR" sz="2000" i="1" dirty="0">
              <a:solidFill>
                <a:schemeClr val="tx1"/>
              </a:solidFill>
              <a:latin typeface="Book Antiqua" panose="02040602050305030304" pitchFamily="18" charset="0"/>
            </a:rPr>
            <a:t>    ukupnoj visini planiranih rashoda</a:t>
          </a:r>
        </a:p>
      </dgm:t>
    </dgm:pt>
    <dgm:pt modelId="{799EE755-4D0F-4A70-BC0D-7CEA732A867B}" type="parTrans" cxnId="{D3E9E31E-C1BD-462F-82CB-068375768A1E}">
      <dgm:prSet/>
      <dgm:spPr/>
      <dgm:t>
        <a:bodyPr/>
        <a:lstStyle/>
        <a:p>
          <a:endParaRPr lang="hr-HR"/>
        </a:p>
      </dgm:t>
    </dgm:pt>
    <dgm:pt modelId="{EBDDA433-A951-4949-84DF-A15EE0AAB4DA}" type="sibTrans" cxnId="{D3E9E31E-C1BD-462F-82CB-068375768A1E}">
      <dgm:prSet/>
      <dgm:spPr/>
      <dgm:t>
        <a:bodyPr/>
        <a:lstStyle/>
        <a:p>
          <a:endParaRPr lang="hr-HR"/>
        </a:p>
      </dgm:t>
    </dgm:pt>
    <dgm:pt modelId="{36DFC5E7-1F47-4650-A199-6FB951DE7435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rtl="0"/>
          <a:r>
            <a:rPr lang="hr-HR" sz="2000" i="1" dirty="0">
              <a:solidFill>
                <a:schemeClr val="tx1"/>
              </a:solidFill>
              <a:latin typeface="Book Antiqua" panose="02040602050305030304" pitchFamily="18" charset="0"/>
            </a:rPr>
            <a:t>2. ukoliko postoji preneseni manjak ili višak prihoda i primitaka iz </a:t>
          </a:r>
        </a:p>
        <a:p>
          <a:pPr rtl="0"/>
          <a:r>
            <a:rPr lang="hr-HR" sz="2000" i="1" dirty="0">
              <a:solidFill>
                <a:schemeClr val="tx1"/>
              </a:solidFill>
              <a:latin typeface="Book Antiqua" panose="02040602050305030304" pitchFamily="18" charset="0"/>
            </a:rPr>
            <a:t>   prethodne godine, isti mora biti uključen u proračun</a:t>
          </a:r>
        </a:p>
      </dgm:t>
    </dgm:pt>
    <dgm:pt modelId="{663F79B7-8064-489A-BDD5-DC35443CA1E4}" type="parTrans" cxnId="{BE26A8F0-2E80-4C4B-8914-06AAC48479F6}">
      <dgm:prSet/>
      <dgm:spPr/>
      <dgm:t>
        <a:bodyPr/>
        <a:lstStyle/>
        <a:p>
          <a:endParaRPr lang="hr-HR"/>
        </a:p>
      </dgm:t>
    </dgm:pt>
    <dgm:pt modelId="{A10D0463-D695-4689-BA25-E292C2869FC8}" type="sibTrans" cxnId="{BE26A8F0-2E80-4C4B-8914-06AAC48479F6}">
      <dgm:prSet/>
      <dgm:spPr/>
      <dgm:t>
        <a:bodyPr/>
        <a:lstStyle/>
        <a:p>
          <a:endParaRPr lang="hr-HR"/>
        </a:p>
      </dgm:t>
    </dgm:pt>
    <dgm:pt modelId="{3B151F8C-8E60-4251-966C-BECC577130EB}" type="pres">
      <dgm:prSet presAssocID="{C800A9C1-436E-4E6F-8012-8A35CBF40262}" presName="linear" presStyleCnt="0">
        <dgm:presLayoutVars>
          <dgm:animLvl val="lvl"/>
          <dgm:resizeHandles val="exact"/>
        </dgm:presLayoutVars>
      </dgm:prSet>
      <dgm:spPr/>
    </dgm:pt>
    <dgm:pt modelId="{3295F19B-27C7-4629-BD88-FFFB30846CAB}" type="pres">
      <dgm:prSet presAssocID="{770B8AEF-DB51-470A-9C09-840425504639}" presName="parentText" presStyleLbl="node1" presStyleIdx="0" presStyleCnt="2" custLinFactY="-13243" custLinFactNeighborX="274" custLinFactNeighborY="-100000">
        <dgm:presLayoutVars>
          <dgm:chMax val="0"/>
          <dgm:bulletEnabled val="1"/>
        </dgm:presLayoutVars>
      </dgm:prSet>
      <dgm:spPr/>
    </dgm:pt>
    <dgm:pt modelId="{79F8FBA6-7243-45AD-8170-DA73D148E941}" type="pres">
      <dgm:prSet presAssocID="{EBDDA433-A951-4949-84DF-A15EE0AAB4DA}" presName="spacer" presStyleCnt="0"/>
      <dgm:spPr/>
    </dgm:pt>
    <dgm:pt modelId="{4298649F-D196-4352-968E-5A6E15995EC4}" type="pres">
      <dgm:prSet presAssocID="{36DFC5E7-1F47-4650-A199-6FB951DE743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0C5B6E1A-DF42-4242-ACFA-8EE9210A0735}" type="presOf" srcId="{770B8AEF-DB51-470A-9C09-840425504639}" destId="{3295F19B-27C7-4629-BD88-FFFB30846CAB}" srcOrd="0" destOrd="0" presId="urn:microsoft.com/office/officeart/2005/8/layout/vList2"/>
    <dgm:cxn modelId="{D3E9E31E-C1BD-462F-82CB-068375768A1E}" srcId="{C800A9C1-436E-4E6F-8012-8A35CBF40262}" destId="{770B8AEF-DB51-470A-9C09-840425504639}" srcOrd="0" destOrd="0" parTransId="{799EE755-4D0F-4A70-BC0D-7CEA732A867B}" sibTransId="{EBDDA433-A951-4949-84DF-A15EE0AAB4DA}"/>
    <dgm:cxn modelId="{26063444-C741-4F19-BD11-9CAD3ABBEDB2}" type="presOf" srcId="{36DFC5E7-1F47-4650-A199-6FB951DE7435}" destId="{4298649F-D196-4352-968E-5A6E15995EC4}" srcOrd="0" destOrd="0" presId="urn:microsoft.com/office/officeart/2005/8/layout/vList2"/>
    <dgm:cxn modelId="{5FE30CD8-D59B-4463-9A7B-77EA360BFA9C}" type="presOf" srcId="{C800A9C1-436E-4E6F-8012-8A35CBF40262}" destId="{3B151F8C-8E60-4251-966C-BECC577130EB}" srcOrd="0" destOrd="0" presId="urn:microsoft.com/office/officeart/2005/8/layout/vList2"/>
    <dgm:cxn modelId="{BE26A8F0-2E80-4C4B-8914-06AAC48479F6}" srcId="{C800A9C1-436E-4E6F-8012-8A35CBF40262}" destId="{36DFC5E7-1F47-4650-A199-6FB951DE7435}" srcOrd="1" destOrd="0" parTransId="{663F79B7-8064-489A-BDD5-DC35443CA1E4}" sibTransId="{A10D0463-D695-4689-BA25-E292C2869FC8}"/>
    <dgm:cxn modelId="{EF320048-E327-4593-963E-03EE8B659A1A}" type="presParOf" srcId="{3B151F8C-8E60-4251-966C-BECC577130EB}" destId="{3295F19B-27C7-4629-BD88-FFFB30846CAB}" srcOrd="0" destOrd="0" presId="urn:microsoft.com/office/officeart/2005/8/layout/vList2"/>
    <dgm:cxn modelId="{932525DB-A097-4982-998E-1CA92954D2B7}" type="presParOf" srcId="{3B151F8C-8E60-4251-966C-BECC577130EB}" destId="{79F8FBA6-7243-45AD-8170-DA73D148E941}" srcOrd="1" destOrd="0" presId="urn:microsoft.com/office/officeart/2005/8/layout/vList2"/>
    <dgm:cxn modelId="{54D75464-A616-4034-8382-4BD81BF55AE0}" type="presParOf" srcId="{3B151F8C-8E60-4251-966C-BECC577130EB}" destId="{4298649F-D196-4352-968E-5A6E15995EC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EC143EF-03CC-4B23-BC67-4BA64397B6D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16AEF68-12D5-4745-AACD-1FBB302DE637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rtl="0"/>
          <a:r>
            <a:rPr lang="hr-HR" sz="1400" i="1" dirty="0">
              <a:solidFill>
                <a:schemeClr val="tx1"/>
              </a:solidFill>
              <a:latin typeface="Book Antiqua" panose="02040602050305030304" pitchFamily="18" charset="0"/>
            </a:rPr>
            <a:t>Proračun se može mijenjati i dopunjavati tijekom cijele </a:t>
          </a:r>
          <a:r>
            <a:rPr lang="hr-HR" sz="1400" b="0" i="1" dirty="0">
              <a:solidFill>
                <a:schemeClr val="tx1"/>
              </a:solidFill>
              <a:latin typeface="Book Antiqua" panose="02040602050305030304" pitchFamily="18" charset="0"/>
            </a:rPr>
            <a:t>proračunske</a:t>
          </a:r>
          <a:r>
            <a:rPr lang="hr-HR" sz="1400" i="1" dirty="0">
              <a:solidFill>
                <a:schemeClr val="tx1"/>
              </a:solidFill>
              <a:latin typeface="Book Antiqua" panose="02040602050305030304" pitchFamily="18" charset="0"/>
            </a:rPr>
            <a:t> godine i to se naziva REBALANS. Proračun se mijenja i dopunjuje na isti način na koji se i donosi.</a:t>
          </a:r>
        </a:p>
      </dgm:t>
    </dgm:pt>
    <dgm:pt modelId="{6D99F924-F7AE-4E84-87C2-0DEB39AA482E}" type="parTrans" cxnId="{8C7671C3-03D2-4F83-9C14-CC479B3C0277}">
      <dgm:prSet/>
      <dgm:spPr/>
      <dgm:t>
        <a:bodyPr/>
        <a:lstStyle/>
        <a:p>
          <a:endParaRPr lang="hr-HR"/>
        </a:p>
      </dgm:t>
    </dgm:pt>
    <dgm:pt modelId="{401ACF60-9944-4AC7-8ADB-F0C7930C8B77}" type="sibTrans" cxnId="{8C7671C3-03D2-4F83-9C14-CC479B3C0277}">
      <dgm:prSet/>
      <dgm:spPr/>
      <dgm:t>
        <a:bodyPr/>
        <a:lstStyle/>
        <a:p>
          <a:endParaRPr lang="hr-HR"/>
        </a:p>
      </dgm:t>
    </dgm:pt>
    <dgm:pt modelId="{7D147FF7-1278-4D08-825D-5D2F317E1DF8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rtl="0"/>
          <a:r>
            <a:rPr lang="hr-HR" sz="1400" i="1" dirty="0">
              <a:solidFill>
                <a:schemeClr val="tx1"/>
              </a:solidFill>
              <a:latin typeface="Book Antiqua" panose="02040602050305030304" pitchFamily="18" charset="0"/>
            </a:rPr>
            <a:t>Proračun Općine Luka kao i sve izmjene i dopune proračuna objavljuju se u „Glasniku Zagrebačke županije”.</a:t>
          </a:r>
          <a:endParaRPr lang="hr-HR" sz="1400" dirty="0">
            <a:latin typeface="Book Antiqua" panose="02040602050305030304" pitchFamily="18" charset="0"/>
          </a:endParaRPr>
        </a:p>
      </dgm:t>
    </dgm:pt>
    <dgm:pt modelId="{19B4C330-855E-4EC3-A886-F5378184249E}" type="parTrans" cxnId="{FC2847E1-CF07-4D73-A6AF-8BC12F094A03}">
      <dgm:prSet/>
      <dgm:spPr/>
      <dgm:t>
        <a:bodyPr/>
        <a:lstStyle/>
        <a:p>
          <a:endParaRPr lang="hr-HR"/>
        </a:p>
      </dgm:t>
    </dgm:pt>
    <dgm:pt modelId="{190E6C97-F4B5-43AA-B3BE-38A1439F8622}" type="sibTrans" cxnId="{FC2847E1-CF07-4D73-A6AF-8BC12F094A03}">
      <dgm:prSet/>
      <dgm:spPr/>
      <dgm:t>
        <a:bodyPr/>
        <a:lstStyle/>
        <a:p>
          <a:endParaRPr lang="hr-HR"/>
        </a:p>
      </dgm:t>
    </dgm:pt>
    <dgm:pt modelId="{2CE35727-AA51-4ED6-BB46-6D7187E2CA4D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rtl="0"/>
          <a:r>
            <a:rPr lang="hr-HR" sz="1400" i="1" dirty="0">
              <a:solidFill>
                <a:schemeClr val="tx1"/>
              </a:solidFill>
              <a:latin typeface="Book Antiqua" panose="02040602050305030304" pitchFamily="18" charset="0"/>
            </a:rPr>
            <a:t>Proračun kao i sve njegove izmjene i dopune Općinski načelnik predlaže Općinskom vijeću. Općinsko vijeće na svojim sjednicama razmatra takav prijedlog i o njemu odlučuje glasovanjem. </a:t>
          </a:r>
        </a:p>
      </dgm:t>
    </dgm:pt>
    <dgm:pt modelId="{C2A1B69F-88FE-402F-998C-A995605B9DB4}" type="parTrans" cxnId="{A60275ED-7EAB-4B07-9302-61B48BFDDDA3}">
      <dgm:prSet/>
      <dgm:spPr/>
      <dgm:t>
        <a:bodyPr/>
        <a:lstStyle/>
        <a:p>
          <a:endParaRPr lang="hr-HR"/>
        </a:p>
      </dgm:t>
    </dgm:pt>
    <dgm:pt modelId="{9416F4CC-60ED-40FD-8D8C-58B9A3F0E430}" type="sibTrans" cxnId="{A60275ED-7EAB-4B07-9302-61B48BFDDDA3}">
      <dgm:prSet/>
      <dgm:spPr/>
      <dgm:t>
        <a:bodyPr/>
        <a:lstStyle/>
        <a:p>
          <a:endParaRPr lang="hr-HR"/>
        </a:p>
      </dgm:t>
    </dgm:pt>
    <dgm:pt modelId="{CB9725F5-DAC3-424C-B536-CD4100327267}" type="pres">
      <dgm:prSet presAssocID="{3EC143EF-03CC-4B23-BC67-4BA64397B6D5}" presName="linear" presStyleCnt="0">
        <dgm:presLayoutVars>
          <dgm:animLvl val="lvl"/>
          <dgm:resizeHandles val="exact"/>
        </dgm:presLayoutVars>
      </dgm:prSet>
      <dgm:spPr/>
    </dgm:pt>
    <dgm:pt modelId="{A5536AA4-109E-4052-B375-D646500183B6}" type="pres">
      <dgm:prSet presAssocID="{F16AEF68-12D5-4745-AACD-1FBB302DE637}" presName="parentText" presStyleLbl="node1" presStyleIdx="0" presStyleCnt="3" custScaleY="109013" custLinFactY="86398" custLinFactNeighborY="100000">
        <dgm:presLayoutVars>
          <dgm:chMax val="0"/>
          <dgm:bulletEnabled val="1"/>
        </dgm:presLayoutVars>
      </dgm:prSet>
      <dgm:spPr/>
    </dgm:pt>
    <dgm:pt modelId="{E2C1F42C-27EF-469D-8C3D-F1CFD5EDE178}" type="pres">
      <dgm:prSet presAssocID="{401ACF60-9944-4AC7-8ADB-F0C7930C8B77}" presName="spacer" presStyleCnt="0"/>
      <dgm:spPr/>
    </dgm:pt>
    <dgm:pt modelId="{9CEFE097-FC51-4270-B314-AA4706A5053A}" type="pres">
      <dgm:prSet presAssocID="{7D147FF7-1278-4D08-825D-5D2F317E1DF8}" presName="parentText" presStyleLbl="node1" presStyleIdx="1" presStyleCnt="3" custScaleY="79560" custLinFactY="85408" custLinFactNeighborX="811" custLinFactNeighborY="100000">
        <dgm:presLayoutVars>
          <dgm:chMax val="0"/>
          <dgm:bulletEnabled val="1"/>
        </dgm:presLayoutVars>
      </dgm:prSet>
      <dgm:spPr/>
    </dgm:pt>
    <dgm:pt modelId="{BB774738-4E80-40F3-8911-771DC6D6FE9F}" type="pres">
      <dgm:prSet presAssocID="{190E6C97-F4B5-43AA-B3BE-38A1439F8622}" presName="spacer" presStyleCnt="0"/>
      <dgm:spPr/>
    </dgm:pt>
    <dgm:pt modelId="{743D0F57-DA5C-477B-B04A-14ABD0CA9DB6}" type="pres">
      <dgm:prSet presAssocID="{2CE35727-AA51-4ED6-BB46-6D7187E2CA4D}" presName="parentText" presStyleLbl="node1" presStyleIdx="2" presStyleCnt="3" custScaleY="108371" custLinFactY="-200000" custLinFactNeighborY="-261037">
        <dgm:presLayoutVars>
          <dgm:chMax val="0"/>
          <dgm:bulletEnabled val="1"/>
        </dgm:presLayoutVars>
      </dgm:prSet>
      <dgm:spPr/>
    </dgm:pt>
  </dgm:ptLst>
  <dgm:cxnLst>
    <dgm:cxn modelId="{E5595012-AEC5-4544-AA9F-863893CE1AB1}" type="presOf" srcId="{F16AEF68-12D5-4745-AACD-1FBB302DE637}" destId="{A5536AA4-109E-4052-B375-D646500183B6}" srcOrd="0" destOrd="0" presId="urn:microsoft.com/office/officeart/2005/8/layout/vList2"/>
    <dgm:cxn modelId="{9291EE15-107A-4684-8529-4AF4E9E92CB0}" type="presOf" srcId="{7D147FF7-1278-4D08-825D-5D2F317E1DF8}" destId="{9CEFE097-FC51-4270-B314-AA4706A5053A}" srcOrd="0" destOrd="0" presId="urn:microsoft.com/office/officeart/2005/8/layout/vList2"/>
    <dgm:cxn modelId="{DEDB6E81-FD2E-4077-A47B-E487FC62272C}" type="presOf" srcId="{3EC143EF-03CC-4B23-BC67-4BA64397B6D5}" destId="{CB9725F5-DAC3-424C-B536-CD4100327267}" srcOrd="0" destOrd="0" presId="urn:microsoft.com/office/officeart/2005/8/layout/vList2"/>
    <dgm:cxn modelId="{8C7671C3-03D2-4F83-9C14-CC479B3C0277}" srcId="{3EC143EF-03CC-4B23-BC67-4BA64397B6D5}" destId="{F16AEF68-12D5-4745-AACD-1FBB302DE637}" srcOrd="0" destOrd="0" parTransId="{6D99F924-F7AE-4E84-87C2-0DEB39AA482E}" sibTransId="{401ACF60-9944-4AC7-8ADB-F0C7930C8B77}"/>
    <dgm:cxn modelId="{FC2847E1-CF07-4D73-A6AF-8BC12F094A03}" srcId="{3EC143EF-03CC-4B23-BC67-4BA64397B6D5}" destId="{7D147FF7-1278-4D08-825D-5D2F317E1DF8}" srcOrd="1" destOrd="0" parTransId="{19B4C330-855E-4EC3-A886-F5378184249E}" sibTransId="{190E6C97-F4B5-43AA-B3BE-38A1439F8622}"/>
    <dgm:cxn modelId="{A60275ED-7EAB-4B07-9302-61B48BFDDDA3}" srcId="{3EC143EF-03CC-4B23-BC67-4BA64397B6D5}" destId="{2CE35727-AA51-4ED6-BB46-6D7187E2CA4D}" srcOrd="2" destOrd="0" parTransId="{C2A1B69F-88FE-402F-998C-A995605B9DB4}" sibTransId="{9416F4CC-60ED-40FD-8D8C-58B9A3F0E430}"/>
    <dgm:cxn modelId="{D05503FA-FD35-4449-BF1C-D09F212609D3}" type="presOf" srcId="{2CE35727-AA51-4ED6-BB46-6D7187E2CA4D}" destId="{743D0F57-DA5C-477B-B04A-14ABD0CA9DB6}" srcOrd="0" destOrd="0" presId="urn:microsoft.com/office/officeart/2005/8/layout/vList2"/>
    <dgm:cxn modelId="{E69B731D-CC8F-4BEB-A152-A9B8E7325B70}" type="presParOf" srcId="{CB9725F5-DAC3-424C-B536-CD4100327267}" destId="{A5536AA4-109E-4052-B375-D646500183B6}" srcOrd="0" destOrd="0" presId="urn:microsoft.com/office/officeart/2005/8/layout/vList2"/>
    <dgm:cxn modelId="{00465D02-60F7-4CAF-9440-173B81D5EC70}" type="presParOf" srcId="{CB9725F5-DAC3-424C-B536-CD4100327267}" destId="{E2C1F42C-27EF-469D-8C3D-F1CFD5EDE178}" srcOrd="1" destOrd="0" presId="urn:microsoft.com/office/officeart/2005/8/layout/vList2"/>
    <dgm:cxn modelId="{442A99F8-13DE-4F7B-AD47-A131080929A7}" type="presParOf" srcId="{CB9725F5-DAC3-424C-B536-CD4100327267}" destId="{9CEFE097-FC51-4270-B314-AA4706A5053A}" srcOrd="2" destOrd="0" presId="urn:microsoft.com/office/officeart/2005/8/layout/vList2"/>
    <dgm:cxn modelId="{59DBA98B-6EED-4C99-A1FA-0790F4692E3C}" type="presParOf" srcId="{CB9725F5-DAC3-424C-B536-CD4100327267}" destId="{BB774738-4E80-40F3-8911-771DC6D6FE9F}" srcOrd="3" destOrd="0" presId="urn:microsoft.com/office/officeart/2005/8/layout/vList2"/>
    <dgm:cxn modelId="{E2AC1BBA-DD35-4A21-B1F2-EBD9D23B9C38}" type="presParOf" srcId="{CB9725F5-DAC3-424C-B536-CD4100327267}" destId="{743D0F57-DA5C-477B-B04A-14ABD0CA9DB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77FE622-5838-482A-9720-0CE156D7772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C419A019-2DC8-4B37-85C5-DC94875D22C9}" type="pres">
      <dgm:prSet presAssocID="{477FE622-5838-482A-9720-0CE156D77726}" presName="linear" presStyleCnt="0">
        <dgm:presLayoutVars>
          <dgm:animLvl val="lvl"/>
          <dgm:resizeHandles val="exact"/>
        </dgm:presLayoutVars>
      </dgm:prSet>
      <dgm:spPr/>
    </dgm:pt>
  </dgm:ptLst>
  <dgm:cxnLst>
    <dgm:cxn modelId="{9148B3FB-0659-4399-BDEF-733948CF7017}" type="presOf" srcId="{477FE622-5838-482A-9720-0CE156D77726}" destId="{C419A019-2DC8-4B37-85C5-DC94875D22C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EFDF272-5430-47A5-94E8-0827E3BA328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E0951440-BBBA-46A3-9C71-627BE3FC2C02}" type="pres">
      <dgm:prSet presAssocID="{AEFDF272-5430-47A5-94E8-0827E3BA328B}" presName="linear" presStyleCnt="0">
        <dgm:presLayoutVars>
          <dgm:animLvl val="lvl"/>
          <dgm:resizeHandles val="exact"/>
        </dgm:presLayoutVars>
      </dgm:prSet>
      <dgm:spPr/>
    </dgm:pt>
  </dgm:ptLst>
  <dgm:cxnLst>
    <dgm:cxn modelId="{2237B3FF-7B5F-4018-B7A5-397153486938}" type="presOf" srcId="{AEFDF272-5430-47A5-94E8-0827E3BA328B}" destId="{E0951440-BBBA-46A3-9C71-627BE3FC2C0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57C2C3-EF00-48EB-8980-0B54C716AF29}">
      <dsp:nvSpPr>
        <dsp:cNvPr id="0" name=""/>
        <dsp:cNvSpPr/>
      </dsp:nvSpPr>
      <dsp:spPr>
        <a:xfrm>
          <a:off x="82003" y="0"/>
          <a:ext cx="1584570" cy="22877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i="1" u="sng" kern="1200" dirty="0">
              <a:solidFill>
                <a:schemeClr val="tx1"/>
              </a:solidFill>
              <a:latin typeface="Book Antiqua" panose="02040602050305030304" pitchFamily="18" charset="0"/>
            </a:rPr>
            <a:t>Temeljni </a:t>
          </a:r>
          <a:r>
            <a:rPr lang="hr-HR" sz="1500" b="1" i="1" u="sng" kern="1200" dirty="0">
              <a:solidFill>
                <a:schemeClr val="tx1"/>
              </a:solidFill>
              <a:latin typeface="Book Antiqua" panose="02040602050305030304" pitchFamily="18" charset="0"/>
            </a:rPr>
            <a:t>financijski akt </a:t>
          </a:r>
          <a:r>
            <a:rPr lang="hr-HR" sz="1500" i="1" kern="1200" dirty="0">
              <a:solidFill>
                <a:schemeClr val="tx1"/>
              </a:solidFill>
              <a:latin typeface="Book Antiqua" panose="02040602050305030304" pitchFamily="18" charset="0"/>
            </a:rPr>
            <a:t>kojim se procjenjuju </a:t>
          </a:r>
          <a:r>
            <a:rPr lang="hr-HR" sz="1500" i="1" u="sng" kern="1200" dirty="0">
              <a:solidFill>
                <a:schemeClr val="tx1"/>
              </a:solidFill>
              <a:latin typeface="Book Antiqua" panose="02040602050305030304" pitchFamily="18" charset="0"/>
            </a:rPr>
            <a:t>prihodi i primici te utvrđuju rashodi i izdaci </a:t>
          </a:r>
          <a:r>
            <a:rPr lang="hr-HR" sz="1500" i="1" kern="1200" dirty="0">
              <a:solidFill>
                <a:schemeClr val="tx1"/>
              </a:solidFill>
              <a:latin typeface="Book Antiqua" panose="02040602050305030304" pitchFamily="18" charset="0"/>
            </a:rPr>
            <a:t>Općine Luka, a </a:t>
          </a:r>
          <a:r>
            <a:rPr lang="hr-HR" sz="1500" b="1" i="1" u="sng" kern="1200" dirty="0">
              <a:solidFill>
                <a:schemeClr val="tx1"/>
              </a:solidFill>
              <a:latin typeface="Book Antiqua" panose="02040602050305030304" pitchFamily="18" charset="0"/>
            </a:rPr>
            <a:t>donosi ga Općinsko vijeće</a:t>
          </a:r>
        </a:p>
      </dsp:txBody>
      <dsp:txXfrm>
        <a:off x="128413" y="46410"/>
        <a:ext cx="1491750" cy="2194904"/>
      </dsp:txXfrm>
    </dsp:sp>
    <dsp:sp modelId="{4A402580-067E-4179-A3FF-D387846E2D5A}">
      <dsp:nvSpPr>
        <dsp:cNvPr id="0" name=""/>
        <dsp:cNvSpPr/>
      </dsp:nvSpPr>
      <dsp:spPr>
        <a:xfrm>
          <a:off x="1781487" y="947375"/>
          <a:ext cx="243615" cy="3929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200" kern="1200"/>
        </a:p>
      </dsp:txBody>
      <dsp:txXfrm>
        <a:off x="1781487" y="1025970"/>
        <a:ext cx="170531" cy="235783"/>
      </dsp:txXfrm>
    </dsp:sp>
    <dsp:sp modelId="{24CB78D4-FDE7-44AE-B443-0B22D0711452}">
      <dsp:nvSpPr>
        <dsp:cNvPr id="0" name=""/>
        <dsp:cNvSpPr/>
      </dsp:nvSpPr>
      <dsp:spPr>
        <a:xfrm>
          <a:off x="2126226" y="0"/>
          <a:ext cx="1584570" cy="22877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i="1" kern="1200" dirty="0">
              <a:solidFill>
                <a:schemeClr val="tx1"/>
              </a:solidFill>
              <a:latin typeface="Book Antiqua" panose="02040602050305030304" pitchFamily="18" charset="0"/>
            </a:rPr>
            <a:t>Financijski dokument koji se donosi za </a:t>
          </a:r>
          <a:r>
            <a:rPr lang="hr-HR" sz="1500" b="0" i="1" kern="1200" dirty="0">
              <a:solidFill>
                <a:schemeClr val="tx1"/>
              </a:solidFill>
              <a:latin typeface="Book Antiqua" panose="02040602050305030304" pitchFamily="18" charset="0"/>
            </a:rPr>
            <a:t>proračunsku godinu</a:t>
          </a:r>
          <a:r>
            <a:rPr lang="hr-HR" sz="1500" i="1" kern="1200" dirty="0">
              <a:solidFill>
                <a:schemeClr val="tx1"/>
              </a:solidFill>
              <a:latin typeface="Book Antiqua" panose="02040602050305030304" pitchFamily="18" charset="0"/>
            </a:rPr>
            <a:t>, a to je </a:t>
          </a:r>
          <a:r>
            <a:rPr lang="hr-HR" sz="1500" i="1" u="sng" kern="1200" dirty="0">
              <a:solidFill>
                <a:schemeClr val="tx1"/>
              </a:solidFill>
              <a:latin typeface="Book Antiqua" panose="02040602050305030304" pitchFamily="18" charset="0"/>
            </a:rPr>
            <a:t>razdoblje od 01.siječnja do 31. prosinca</a:t>
          </a:r>
        </a:p>
      </dsp:txBody>
      <dsp:txXfrm>
        <a:off x="2172636" y="46410"/>
        <a:ext cx="1491750" cy="2194904"/>
      </dsp:txXfrm>
    </dsp:sp>
    <dsp:sp modelId="{CE6A74A7-3389-4B9E-B338-3DD1BB360EAD}">
      <dsp:nvSpPr>
        <dsp:cNvPr id="0" name=""/>
        <dsp:cNvSpPr/>
      </dsp:nvSpPr>
      <dsp:spPr>
        <a:xfrm>
          <a:off x="3838775" y="947375"/>
          <a:ext cx="271313" cy="3929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200" kern="1200"/>
        </a:p>
      </dsp:txBody>
      <dsp:txXfrm>
        <a:off x="3838775" y="1025970"/>
        <a:ext cx="189919" cy="235783"/>
      </dsp:txXfrm>
    </dsp:sp>
    <dsp:sp modelId="{187F6E97-740C-48A2-A7B8-94429B9019DF}">
      <dsp:nvSpPr>
        <dsp:cNvPr id="0" name=""/>
        <dsp:cNvSpPr/>
      </dsp:nvSpPr>
      <dsp:spPr>
        <a:xfrm>
          <a:off x="4222708" y="0"/>
          <a:ext cx="1584570" cy="22877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i="1" kern="1200" dirty="0">
              <a:solidFill>
                <a:schemeClr val="tx1"/>
              </a:solidFill>
              <a:latin typeface="Book Antiqua" panose="02040602050305030304" pitchFamily="18" charset="0"/>
            </a:rPr>
            <a:t>Financijski akt koji sadrži i plan prihoda i primitaka te rashoda i izdataka za dvije godine unaprijed</a:t>
          </a:r>
        </a:p>
      </dsp:txBody>
      <dsp:txXfrm>
        <a:off x="4269118" y="46410"/>
        <a:ext cx="1491750" cy="2194904"/>
      </dsp:txXfrm>
    </dsp:sp>
    <dsp:sp modelId="{F142B4DC-0C58-4AF4-A7A1-653CFA2CD9A6}">
      <dsp:nvSpPr>
        <dsp:cNvPr id="0" name=""/>
        <dsp:cNvSpPr/>
      </dsp:nvSpPr>
      <dsp:spPr>
        <a:xfrm>
          <a:off x="5962048" y="947375"/>
          <a:ext cx="328108" cy="3929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200" kern="1200"/>
        </a:p>
      </dsp:txBody>
      <dsp:txXfrm>
        <a:off x="5962048" y="1025970"/>
        <a:ext cx="229676" cy="235783"/>
      </dsp:txXfrm>
    </dsp:sp>
    <dsp:sp modelId="{50D84A8F-AB65-42E9-A6F3-DE813149C3AD}">
      <dsp:nvSpPr>
        <dsp:cNvPr id="0" name=""/>
        <dsp:cNvSpPr/>
      </dsp:nvSpPr>
      <dsp:spPr>
        <a:xfrm>
          <a:off x="6426352" y="0"/>
          <a:ext cx="1584570" cy="22877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500" i="1" kern="1200" dirty="0">
              <a:solidFill>
                <a:schemeClr val="tx1"/>
              </a:solidFill>
              <a:latin typeface="Book Antiqua" panose="02040602050305030304" pitchFamily="18" charset="0"/>
            </a:rPr>
            <a:t>Temeljni propis kojim su regulirana sva pitanja vezana uz proračun je </a:t>
          </a:r>
          <a:r>
            <a:rPr lang="hr-HR" sz="1500" b="1" i="1" u="sng" kern="1200" dirty="0">
              <a:solidFill>
                <a:schemeClr val="tx1"/>
              </a:solidFill>
              <a:latin typeface="Book Antiqua" panose="02040602050305030304" pitchFamily="18" charset="0"/>
            </a:rPr>
            <a:t>Zakon o proračunu </a:t>
          </a:r>
          <a:r>
            <a:rPr lang="hr-HR" sz="1500" i="1" kern="1200" dirty="0">
              <a:solidFill>
                <a:schemeClr val="tx1"/>
              </a:solidFill>
              <a:latin typeface="Book Antiqua" panose="02040602050305030304" pitchFamily="18" charset="0"/>
            </a:rPr>
            <a:t>(Narodne novine broj 144/21) </a:t>
          </a:r>
        </a:p>
      </dsp:txBody>
      <dsp:txXfrm>
        <a:off x="6472762" y="46410"/>
        <a:ext cx="1491750" cy="21949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54BAA0-9C46-4D77-B263-41DE4C6851F5}">
      <dsp:nvSpPr>
        <dsp:cNvPr id="0" name=""/>
        <dsp:cNvSpPr/>
      </dsp:nvSpPr>
      <dsp:spPr>
        <a:xfrm>
          <a:off x="0" y="353315"/>
          <a:ext cx="6346825" cy="335790"/>
        </a:xfrm>
        <a:prstGeom prst="round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i="1" kern="1200" dirty="0">
              <a:solidFill>
                <a:schemeClr val="tx1"/>
              </a:solidFill>
              <a:latin typeface="Book Antiqua" panose="02040602050305030304" pitchFamily="18" charset="0"/>
            </a:rPr>
            <a:t>- koji su i u kojim iznosima su planirani prihodi Općine</a:t>
          </a:r>
        </a:p>
      </dsp:txBody>
      <dsp:txXfrm>
        <a:off x="16392" y="369707"/>
        <a:ext cx="6314041" cy="303006"/>
      </dsp:txXfrm>
    </dsp:sp>
    <dsp:sp modelId="{0C32C0FF-8A03-468B-B4F9-8FA0EA0C7BAA}">
      <dsp:nvSpPr>
        <dsp:cNvPr id="0" name=""/>
        <dsp:cNvSpPr/>
      </dsp:nvSpPr>
      <dsp:spPr>
        <a:xfrm>
          <a:off x="0" y="729425"/>
          <a:ext cx="6346825" cy="335790"/>
        </a:xfrm>
        <a:prstGeom prst="round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i="1" kern="1200" dirty="0">
              <a:solidFill>
                <a:schemeClr val="tx1"/>
              </a:solidFill>
              <a:latin typeface="Book Antiqua" panose="02040602050305030304" pitchFamily="18" charset="0"/>
            </a:rPr>
            <a:t>- koliki su ukupni rashodi Općine</a:t>
          </a:r>
        </a:p>
      </dsp:txBody>
      <dsp:txXfrm>
        <a:off x="16392" y="745817"/>
        <a:ext cx="6314041" cy="303006"/>
      </dsp:txXfrm>
    </dsp:sp>
    <dsp:sp modelId="{FE4826BF-462A-4E7F-9EEE-100A1292737C}">
      <dsp:nvSpPr>
        <dsp:cNvPr id="0" name=""/>
        <dsp:cNvSpPr/>
      </dsp:nvSpPr>
      <dsp:spPr>
        <a:xfrm>
          <a:off x="0" y="1105535"/>
          <a:ext cx="6346825" cy="335790"/>
        </a:xfrm>
        <a:prstGeom prst="round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i="1" kern="1200" dirty="0">
              <a:solidFill>
                <a:schemeClr val="tx1"/>
              </a:solidFill>
              <a:latin typeface="Book Antiqua" panose="02040602050305030304" pitchFamily="18" charset="0"/>
            </a:rPr>
            <a:t>- što sve financira Općina </a:t>
          </a:r>
        </a:p>
      </dsp:txBody>
      <dsp:txXfrm>
        <a:off x="16392" y="1121927"/>
        <a:ext cx="6314041" cy="303006"/>
      </dsp:txXfrm>
    </dsp:sp>
    <dsp:sp modelId="{18A16069-6485-4C97-8B02-03A5C1FE48A5}">
      <dsp:nvSpPr>
        <dsp:cNvPr id="0" name=""/>
        <dsp:cNvSpPr/>
      </dsp:nvSpPr>
      <dsp:spPr>
        <a:xfrm>
          <a:off x="0" y="1481645"/>
          <a:ext cx="6346825" cy="335790"/>
        </a:xfrm>
        <a:prstGeom prst="round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i="1" kern="1200" dirty="0">
              <a:solidFill>
                <a:schemeClr val="tx1"/>
              </a:solidFill>
              <a:latin typeface="Book Antiqua" panose="02040602050305030304" pitchFamily="18" charset="0"/>
            </a:rPr>
            <a:t>- koliko se sredstava troši na funkcioniranje redovnog rada Općine</a:t>
          </a:r>
        </a:p>
      </dsp:txBody>
      <dsp:txXfrm>
        <a:off x="16392" y="1498037"/>
        <a:ext cx="6314041" cy="303006"/>
      </dsp:txXfrm>
    </dsp:sp>
    <dsp:sp modelId="{36940397-0CBE-425E-8003-440658DF4E3C}">
      <dsp:nvSpPr>
        <dsp:cNvPr id="0" name=""/>
        <dsp:cNvSpPr/>
      </dsp:nvSpPr>
      <dsp:spPr>
        <a:xfrm>
          <a:off x="0" y="1849045"/>
          <a:ext cx="6346825" cy="335790"/>
        </a:xfrm>
        <a:prstGeom prst="round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i="1" kern="1200" dirty="0">
              <a:solidFill>
                <a:schemeClr val="tx1"/>
              </a:solidFill>
              <a:latin typeface="Book Antiqua" panose="02040602050305030304" pitchFamily="18" charset="0"/>
            </a:rPr>
            <a:t>- koliko sredstava odlazi na izgradnju infrastrukture, uređenje i opremanje prostora</a:t>
          </a:r>
        </a:p>
      </dsp:txBody>
      <dsp:txXfrm>
        <a:off x="16392" y="1865437"/>
        <a:ext cx="6314041" cy="303006"/>
      </dsp:txXfrm>
    </dsp:sp>
    <dsp:sp modelId="{65D89F04-15C6-48AA-B4FB-C5C41666392B}">
      <dsp:nvSpPr>
        <dsp:cNvPr id="0" name=""/>
        <dsp:cNvSpPr/>
      </dsp:nvSpPr>
      <dsp:spPr>
        <a:xfrm>
          <a:off x="0" y="2251282"/>
          <a:ext cx="6346825" cy="335790"/>
        </a:xfrm>
        <a:prstGeom prst="round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0" i="1" kern="1200" dirty="0">
              <a:solidFill>
                <a:schemeClr val="tx1"/>
              </a:solidFill>
              <a:latin typeface="Book Antiqua" panose="02040602050305030304" pitchFamily="18" charset="0"/>
            </a:rPr>
            <a:t>- koliko se sredstava troši za financiranje programa u poljoprivredi</a:t>
          </a:r>
        </a:p>
      </dsp:txBody>
      <dsp:txXfrm>
        <a:off x="16392" y="2267674"/>
        <a:ext cx="6314041" cy="303006"/>
      </dsp:txXfrm>
    </dsp:sp>
    <dsp:sp modelId="{E8A60495-E713-4F45-9799-7A087E3862F4}">
      <dsp:nvSpPr>
        <dsp:cNvPr id="0" name=""/>
        <dsp:cNvSpPr/>
      </dsp:nvSpPr>
      <dsp:spPr>
        <a:xfrm>
          <a:off x="0" y="2609975"/>
          <a:ext cx="6346825" cy="335790"/>
        </a:xfrm>
        <a:prstGeom prst="round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i="1" kern="1200" dirty="0">
              <a:solidFill>
                <a:schemeClr val="tx1"/>
              </a:solidFill>
              <a:latin typeface="Book Antiqua" panose="02040602050305030304" pitchFamily="18" charset="0"/>
            </a:rPr>
            <a:t>- koliko se sredstava izdvaja za predškolski odgoj i obrazovanje, te socijalnu skrb</a:t>
          </a:r>
        </a:p>
      </dsp:txBody>
      <dsp:txXfrm>
        <a:off x="16392" y="2626367"/>
        <a:ext cx="6314041" cy="303006"/>
      </dsp:txXfrm>
    </dsp:sp>
    <dsp:sp modelId="{20DA5282-54EF-47CB-A741-1CCE8BD24B0F}">
      <dsp:nvSpPr>
        <dsp:cNvPr id="0" name=""/>
        <dsp:cNvSpPr/>
      </dsp:nvSpPr>
      <dsp:spPr>
        <a:xfrm>
          <a:off x="0" y="2986085"/>
          <a:ext cx="6346825" cy="335790"/>
        </a:xfrm>
        <a:prstGeom prst="round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i="1" kern="1200" dirty="0">
              <a:solidFill>
                <a:schemeClr val="tx1"/>
              </a:solidFill>
              <a:latin typeface="Book Antiqua" panose="02040602050305030304" pitchFamily="18" charset="0"/>
            </a:rPr>
            <a:t>- koliko se sredstava izdvaja za rad udruga</a:t>
          </a:r>
        </a:p>
      </dsp:txBody>
      <dsp:txXfrm>
        <a:off x="16392" y="3002477"/>
        <a:ext cx="6314041" cy="303006"/>
      </dsp:txXfrm>
    </dsp:sp>
    <dsp:sp modelId="{605AA1D9-7564-4267-B5C1-1C009C6BA72F}">
      <dsp:nvSpPr>
        <dsp:cNvPr id="0" name=""/>
        <dsp:cNvSpPr/>
      </dsp:nvSpPr>
      <dsp:spPr>
        <a:xfrm>
          <a:off x="0" y="3362195"/>
          <a:ext cx="6346825" cy="335790"/>
        </a:xfrm>
        <a:prstGeom prst="round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i="1" kern="1200" dirty="0">
              <a:solidFill>
                <a:schemeClr val="tx1"/>
              </a:solidFill>
              <a:latin typeface="Book Antiqua" panose="02040602050305030304" pitchFamily="18" charset="0"/>
            </a:rPr>
            <a:t>- koliko se sredstava troši na održavanje komunalne infrastrukture</a:t>
          </a:r>
        </a:p>
      </dsp:txBody>
      <dsp:txXfrm>
        <a:off x="16392" y="3378587"/>
        <a:ext cx="6314041" cy="3030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95F19B-27C7-4629-BD88-FFFB30846CAB}">
      <dsp:nvSpPr>
        <dsp:cNvPr id="0" name=""/>
        <dsp:cNvSpPr/>
      </dsp:nvSpPr>
      <dsp:spPr>
        <a:xfrm>
          <a:off x="0" y="288627"/>
          <a:ext cx="7889965" cy="1216800"/>
        </a:xfrm>
        <a:prstGeom prst="round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i="1" kern="1200" dirty="0">
              <a:solidFill>
                <a:schemeClr val="tx1"/>
              </a:solidFill>
              <a:latin typeface="Book Antiqua" panose="02040602050305030304" pitchFamily="18" charset="0"/>
            </a:rPr>
            <a:t>1. ukupna visina planiranih prihoda mora biti jednaka </a:t>
          </a:r>
        </a:p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i="1" kern="1200" dirty="0">
              <a:solidFill>
                <a:schemeClr val="tx1"/>
              </a:solidFill>
              <a:latin typeface="Book Antiqua" panose="02040602050305030304" pitchFamily="18" charset="0"/>
            </a:rPr>
            <a:t>    ukupnoj visini planiranih rashoda</a:t>
          </a:r>
        </a:p>
      </dsp:txBody>
      <dsp:txXfrm>
        <a:off x="59399" y="348026"/>
        <a:ext cx="7771167" cy="1098002"/>
      </dsp:txXfrm>
    </dsp:sp>
    <dsp:sp modelId="{4298649F-D196-4352-968E-5A6E15995EC4}">
      <dsp:nvSpPr>
        <dsp:cNvPr id="0" name=""/>
        <dsp:cNvSpPr/>
      </dsp:nvSpPr>
      <dsp:spPr>
        <a:xfrm>
          <a:off x="0" y="2040968"/>
          <a:ext cx="7889965" cy="1216800"/>
        </a:xfrm>
        <a:prstGeom prst="round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i="1" kern="1200" dirty="0">
              <a:solidFill>
                <a:schemeClr val="tx1"/>
              </a:solidFill>
              <a:latin typeface="Book Antiqua" panose="02040602050305030304" pitchFamily="18" charset="0"/>
            </a:rPr>
            <a:t>2. ukoliko postoji preneseni manjak ili višak prihoda i primitaka iz </a:t>
          </a:r>
        </a:p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i="1" kern="1200" dirty="0">
              <a:solidFill>
                <a:schemeClr val="tx1"/>
              </a:solidFill>
              <a:latin typeface="Book Antiqua" panose="02040602050305030304" pitchFamily="18" charset="0"/>
            </a:rPr>
            <a:t>   prethodne godine, isti mora biti uključen u proračun</a:t>
          </a:r>
        </a:p>
      </dsp:txBody>
      <dsp:txXfrm>
        <a:off x="59399" y="2100367"/>
        <a:ext cx="7771167" cy="10980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536AA4-109E-4052-B375-D646500183B6}">
      <dsp:nvSpPr>
        <dsp:cNvPr id="0" name=""/>
        <dsp:cNvSpPr/>
      </dsp:nvSpPr>
      <dsp:spPr>
        <a:xfrm>
          <a:off x="0" y="1422810"/>
          <a:ext cx="7519930" cy="1326470"/>
        </a:xfrm>
        <a:prstGeom prst="round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i="1" kern="1200" dirty="0">
              <a:solidFill>
                <a:schemeClr val="tx1"/>
              </a:solidFill>
              <a:latin typeface="Book Antiqua" panose="02040602050305030304" pitchFamily="18" charset="0"/>
            </a:rPr>
            <a:t>Proračun se može mijenjati i dopunjavati tijekom cijele </a:t>
          </a:r>
          <a:r>
            <a:rPr lang="hr-HR" sz="1400" b="0" i="1" kern="1200" dirty="0">
              <a:solidFill>
                <a:schemeClr val="tx1"/>
              </a:solidFill>
              <a:latin typeface="Book Antiqua" panose="02040602050305030304" pitchFamily="18" charset="0"/>
            </a:rPr>
            <a:t>proračunske</a:t>
          </a:r>
          <a:r>
            <a:rPr lang="hr-HR" sz="1400" i="1" kern="1200" dirty="0">
              <a:solidFill>
                <a:schemeClr val="tx1"/>
              </a:solidFill>
              <a:latin typeface="Book Antiqua" panose="02040602050305030304" pitchFamily="18" charset="0"/>
            </a:rPr>
            <a:t> godine i to se naziva REBALANS. Proračun se mijenja i dopunjuje na isti način na koji se i donosi.</a:t>
          </a:r>
        </a:p>
      </dsp:txBody>
      <dsp:txXfrm>
        <a:off x="64753" y="1487563"/>
        <a:ext cx="7390424" cy="1196964"/>
      </dsp:txXfrm>
    </dsp:sp>
    <dsp:sp modelId="{9CEFE097-FC51-4270-B314-AA4706A5053A}">
      <dsp:nvSpPr>
        <dsp:cNvPr id="0" name=""/>
        <dsp:cNvSpPr/>
      </dsp:nvSpPr>
      <dsp:spPr>
        <a:xfrm>
          <a:off x="0" y="2924433"/>
          <a:ext cx="7519930" cy="968086"/>
        </a:xfrm>
        <a:prstGeom prst="round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i="1" kern="1200" dirty="0">
              <a:solidFill>
                <a:schemeClr val="tx1"/>
              </a:solidFill>
              <a:latin typeface="Book Antiqua" panose="02040602050305030304" pitchFamily="18" charset="0"/>
            </a:rPr>
            <a:t>Proračun Općine Luka kao i sve izmjene i dopune proračuna objavljuju se u „Glasniku Zagrebačke županije”.</a:t>
          </a:r>
          <a:endParaRPr lang="hr-HR" sz="1400" kern="1200" dirty="0">
            <a:latin typeface="Book Antiqua" panose="02040602050305030304" pitchFamily="18" charset="0"/>
          </a:endParaRPr>
        </a:p>
      </dsp:txBody>
      <dsp:txXfrm>
        <a:off x="47258" y="2971691"/>
        <a:ext cx="7425414" cy="873570"/>
      </dsp:txXfrm>
    </dsp:sp>
    <dsp:sp modelId="{743D0F57-DA5C-477B-B04A-14ABD0CA9DB6}">
      <dsp:nvSpPr>
        <dsp:cNvPr id="0" name=""/>
        <dsp:cNvSpPr/>
      </dsp:nvSpPr>
      <dsp:spPr>
        <a:xfrm>
          <a:off x="0" y="0"/>
          <a:ext cx="7519930" cy="1318658"/>
        </a:xfrm>
        <a:prstGeom prst="round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i="1" kern="1200" dirty="0">
              <a:solidFill>
                <a:schemeClr val="tx1"/>
              </a:solidFill>
              <a:latin typeface="Book Antiqua" panose="02040602050305030304" pitchFamily="18" charset="0"/>
            </a:rPr>
            <a:t>Proračun kao i sve njegove izmjene i dopune Općinski načelnik predlaže Općinskom vijeću. Općinsko vijeće na svojim sjednicama razmatra takav prijedlog i o njemu odlučuje glasovanjem. </a:t>
          </a:r>
        </a:p>
      </dsp:txBody>
      <dsp:txXfrm>
        <a:off x="64372" y="64372"/>
        <a:ext cx="7391186" cy="118991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r-HR"/>
              <a:t>Uredite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0434F6-C206-41E5-8261-420D4A6B9088}" type="datetime1">
              <a:rPr lang="hr-HR" smtClean="0"/>
              <a:pPr>
                <a:defRPr/>
              </a:pPr>
              <a:t>10.1.2026.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47E5F2-2EA8-4594-8747-6771C84D5CC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1356203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CEB705-CC9B-4DF0-A6BA-A028074E65C0}" type="datetime1">
              <a:rPr lang="hr-HR" smtClean="0"/>
              <a:pPr>
                <a:defRPr/>
              </a:pPr>
              <a:t>10.1.2026.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5E9C40-046D-4FDB-A780-647F850EB18C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70042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2CB7A0-15B9-4A12-B13B-A898E1E46DE1}" type="datetime1">
              <a:rPr lang="hr-HR" smtClean="0"/>
              <a:pPr>
                <a:defRPr/>
              </a:pPr>
              <a:t>10.1.2026.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FFD3F6-99A9-4067-915E-30FBC1B978BB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13530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210A22-6A06-40CC-BEAD-2FB063E54034}" type="datetime1">
              <a:rPr lang="hr-HR" smtClean="0"/>
              <a:pPr>
                <a:defRPr/>
              </a:pPr>
              <a:t>10.1.2026.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06BFA2-4DFC-4FC4-9078-D17B2819AA40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2384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F33D26-5E96-4245-BE24-B34DF3E7592B}" type="datetime1">
              <a:rPr lang="hr-HR" smtClean="0"/>
              <a:pPr>
                <a:defRPr/>
              </a:pPr>
              <a:t>10.1.2026.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A229D-967C-4B9F-BC21-79730F6798CB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5701483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A962D9-9E05-44CD-9EA6-ED6A949E2232}" type="datetime1">
              <a:rPr lang="hr-HR" smtClean="0"/>
              <a:pPr>
                <a:defRPr/>
              </a:pPr>
              <a:t>10.1.2026.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B7731E-A937-441B-9440-6214E6AF3558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09006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371A39-2613-456F-A8A7-6048E4194647}" type="datetime1">
              <a:rPr lang="hr-HR" smtClean="0"/>
              <a:pPr>
                <a:defRPr/>
              </a:pPr>
              <a:t>10.1.2026.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BA27A2-ABEE-46F9-8ACC-DCD661294401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15657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EA2338-BB62-42D3-A38C-269CC8488096}" type="datetime1">
              <a:rPr lang="hr-HR" smtClean="0"/>
              <a:pPr>
                <a:defRPr/>
              </a:pPr>
              <a:t>10.1.2026.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069028-A3B5-464E-92BA-06461D63EFA9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84182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758BE8-4EE9-451F-B517-86411AAED6EE}" type="datetime1">
              <a:rPr lang="hr-HR" smtClean="0"/>
              <a:pPr>
                <a:defRPr/>
              </a:pPr>
              <a:t>10.1.2026.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FDCC1D-17AB-4910-88E5-AFF26A40E154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79909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CC99D1-A06E-40B1-80BA-979AE5D930EC}" type="datetime1">
              <a:rPr lang="hr-HR" smtClean="0"/>
              <a:pPr>
                <a:defRPr/>
              </a:pPr>
              <a:t>10.1.2026.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1CD614-04D5-4E06-BFB7-3F8FD2B9AC51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78216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92CA3E-60F6-4044-83E0-12E1BF585B3D}" type="datetime1">
              <a:rPr lang="hr-HR" smtClean="0"/>
              <a:pPr>
                <a:defRPr/>
              </a:pPr>
              <a:t>10.1.2026.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10441A-0673-4F6D-BE37-D86876FDE77A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36676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A4F0E9-BFEE-4918-8EA3-3E1A0EB1E003}" type="datetime1">
              <a:rPr lang="hr-HR" smtClean="0"/>
              <a:pPr>
                <a:defRPr/>
              </a:pPr>
              <a:t>10.1.2026.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FAADFB-EA6D-4F40-945D-4D68C0B9757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52028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C459FB5-B2A2-4C4F-981C-7603C1AC0FEA}" type="datetime1">
              <a:rPr lang="hr-HR" smtClean="0"/>
              <a:pPr>
                <a:defRPr/>
              </a:pPr>
              <a:t>10.1.2026.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953DAF2-62F2-4489-9D3F-2AD71B970284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37098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8" r:id="rId1"/>
    <p:sldLayoutId id="2147484239" r:id="rId2"/>
    <p:sldLayoutId id="2147484240" r:id="rId3"/>
    <p:sldLayoutId id="2147484241" r:id="rId4"/>
    <p:sldLayoutId id="2147484242" r:id="rId5"/>
    <p:sldLayoutId id="2147484243" r:id="rId6"/>
    <p:sldLayoutId id="2147484244" r:id="rId7"/>
    <p:sldLayoutId id="2147484245" r:id="rId8"/>
    <p:sldLayoutId id="2147484246" r:id="rId9"/>
    <p:sldLayoutId id="2147484247" r:id="rId10"/>
    <p:sldLayoutId id="2147484248" r:id="rId11"/>
    <p:sldLayoutId id="2147484249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cina-luka.hr/" TargetMode="External"/><Relationship Id="rId2" Type="http://schemas.openxmlformats.org/officeDocument/2006/relationships/hyperlink" Target="mailto:luka@opcina-luka.hr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slov 1"/>
          <p:cNvSpPr>
            <a:spLocks noGrp="1"/>
          </p:cNvSpPr>
          <p:nvPr>
            <p:ph type="ctrTitle"/>
          </p:nvPr>
        </p:nvSpPr>
        <p:spPr>
          <a:xfrm>
            <a:off x="1655899" y="219755"/>
            <a:ext cx="5761038" cy="865187"/>
          </a:xfrm>
        </p:spPr>
        <p:txBody>
          <a:bodyPr/>
          <a:lstStyle/>
          <a:p>
            <a:pPr algn="ctr"/>
            <a:r>
              <a:rPr lang="sr-Latn-RS" altLang="sr-Latn-RS" sz="4800" b="1" dirty="0">
                <a:latin typeface="Book Antiqua" panose="02040602050305030304" pitchFamily="18" charset="0"/>
              </a:rPr>
              <a:t>OPĆINA LUKA</a:t>
            </a:r>
          </a:p>
        </p:txBody>
      </p:sp>
      <p:sp>
        <p:nvSpPr>
          <p:cNvPr id="5123" name="Podnaslov 2"/>
          <p:cNvSpPr>
            <a:spLocks noGrp="1"/>
          </p:cNvSpPr>
          <p:nvPr>
            <p:ph type="subTitle" idx="1"/>
          </p:nvPr>
        </p:nvSpPr>
        <p:spPr>
          <a:xfrm>
            <a:off x="757646" y="2569029"/>
            <a:ext cx="7437120" cy="3596821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sr-Latn-RS" altLang="sr-Latn-RS" sz="4400" b="1" dirty="0">
                <a:solidFill>
                  <a:srgbClr val="000000"/>
                </a:solidFill>
                <a:latin typeface="Book Antiqua" panose="02040602050305030304" pitchFamily="18" charset="0"/>
              </a:rPr>
              <a:t>VODIČ ZA GRAĐANE </a:t>
            </a:r>
          </a:p>
          <a:p>
            <a:pPr algn="ctr" fontAlgn="auto">
              <a:spcAft>
                <a:spcPts val="0"/>
              </a:spcAft>
              <a:defRPr/>
            </a:pPr>
            <a:endParaRPr lang="sr-Latn-RS" altLang="sr-Latn-RS" dirty="0">
              <a:solidFill>
                <a:srgbClr val="0F496F"/>
              </a:solidFill>
              <a:latin typeface="Book Antiqua" panose="02040602050305030304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sr-Latn-RS" altLang="sr-Latn-RS" sz="3200" b="1" dirty="0">
                <a:solidFill>
                  <a:srgbClr val="000000"/>
                </a:solidFill>
                <a:latin typeface="Book Antiqua" panose="02040602050305030304" pitchFamily="18" charset="0"/>
              </a:rPr>
              <a:t>PRORAČUN OPĆINE LUKA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sr-Latn-RS" altLang="sr-Latn-RS" sz="3200" b="1" dirty="0">
                <a:solidFill>
                  <a:srgbClr val="000000"/>
                </a:solidFill>
                <a:latin typeface="Book Antiqua" panose="02040602050305030304" pitchFamily="18" charset="0"/>
              </a:rPr>
              <a:t>ZA 2026.GODINU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sr-Latn-RS" altLang="sr-Latn-RS" sz="3000" b="1" dirty="0">
                <a:solidFill>
                  <a:srgbClr val="000000"/>
                </a:solidFill>
                <a:latin typeface="Book Antiqua" panose="02040602050305030304" pitchFamily="18" charset="0"/>
              </a:rPr>
              <a:t>S PROJEKCIJAMA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sr-Latn-RS" altLang="sr-Latn-RS" sz="3000" b="1" dirty="0">
                <a:solidFill>
                  <a:srgbClr val="000000"/>
                </a:solidFill>
                <a:latin typeface="Book Antiqua" panose="02040602050305030304" pitchFamily="18" charset="0"/>
              </a:rPr>
              <a:t>ZA 20</a:t>
            </a:r>
            <a:r>
              <a:rPr lang="hr-HR" altLang="sr-Latn-RS" sz="3000" b="1" dirty="0">
                <a:solidFill>
                  <a:srgbClr val="000000"/>
                </a:solidFill>
                <a:latin typeface="Book Antiqua" panose="02040602050305030304" pitchFamily="18" charset="0"/>
              </a:rPr>
              <a:t>27</a:t>
            </a:r>
            <a:r>
              <a:rPr lang="sr-Latn-RS" altLang="sr-Latn-RS" sz="3000" b="1" dirty="0">
                <a:solidFill>
                  <a:srgbClr val="000000"/>
                </a:solidFill>
                <a:latin typeface="Book Antiqua" panose="02040602050305030304" pitchFamily="18" charset="0"/>
              </a:rPr>
              <a:t>.I 2028.GODINU</a:t>
            </a:r>
          </a:p>
          <a:p>
            <a:pPr fontAlgn="auto">
              <a:spcAft>
                <a:spcPts val="0"/>
              </a:spcAft>
              <a:defRPr/>
            </a:pPr>
            <a:endParaRPr lang="sr-Latn-RS" altLang="sr-Latn-RS" dirty="0">
              <a:solidFill>
                <a:srgbClr val="0F496F"/>
              </a:solidFill>
            </a:endParaRPr>
          </a:p>
        </p:txBody>
      </p:sp>
      <p:pic>
        <p:nvPicPr>
          <p:cNvPr id="3076" name="Picture 2" descr="C:\Users\korisnik\Desktop\preuzmi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88" y="139700"/>
            <a:ext cx="1196975" cy="156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>
          <a:xfrm>
            <a:off x="1054145" y="322353"/>
            <a:ext cx="6556375" cy="896847"/>
          </a:xfrm>
        </p:spPr>
        <p:txBody>
          <a:bodyPr/>
          <a:lstStyle/>
          <a:p>
            <a:pPr algn="ctr"/>
            <a:r>
              <a:rPr lang="sr-Latn-RS" altLang="sr-Latn-RS" b="1" dirty="0">
                <a:latin typeface="Book Antiqua" panose="02040602050305030304" pitchFamily="18" charset="0"/>
              </a:rPr>
              <a:t>Što je proračun?</a:t>
            </a:r>
          </a:p>
        </p:txBody>
      </p:sp>
      <p:graphicFrame>
        <p:nvGraphicFramePr>
          <p:cNvPr id="2" name="Rezervirano mjesto sadržaja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8778533"/>
              </p:ext>
            </p:extLst>
          </p:nvPr>
        </p:nvGraphicFramePr>
        <p:xfrm>
          <a:off x="396058" y="1219200"/>
          <a:ext cx="8247017" cy="2825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Pravokutnik 2"/>
          <p:cNvSpPr/>
          <p:nvPr/>
        </p:nvSpPr>
        <p:spPr>
          <a:xfrm>
            <a:off x="374469" y="3823063"/>
            <a:ext cx="8264433" cy="2403566"/>
          </a:xfrm>
          <a:prstGeom prst="rect">
            <a:avLst/>
          </a:prstGeom>
          <a:gradFill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10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i="1" dirty="0">
                <a:latin typeface="Book Antiqua" panose="02040602050305030304" pitchFamily="18" charset="0"/>
              </a:rPr>
              <a:t>Odgovornost za planiranje i izvršenje Proračuna je </a:t>
            </a:r>
          </a:p>
          <a:p>
            <a:pPr lvl="0" algn="ctr"/>
            <a:r>
              <a:rPr lang="hr-HR" i="1" dirty="0">
                <a:latin typeface="Book Antiqua" panose="02040602050305030304" pitchFamily="18" charset="0"/>
              </a:rPr>
              <a:t>na izvršnoj vlasti jedinice lokalne samouprave.</a:t>
            </a:r>
          </a:p>
          <a:p>
            <a:pPr lvl="0" algn="ctr"/>
            <a:endParaRPr lang="hr-HR" i="1" dirty="0">
              <a:latin typeface="Book Antiqua" panose="02040602050305030304" pitchFamily="18" charset="0"/>
            </a:endParaRPr>
          </a:p>
          <a:p>
            <a:pPr lvl="0" algn="ctr"/>
            <a:r>
              <a:rPr lang="hr-HR" sz="1600" i="1" dirty="0">
                <a:latin typeface="Book Antiqua" panose="02040602050305030304" pitchFamily="18" charset="0"/>
              </a:rPr>
              <a:t>Proračunska načela:</a:t>
            </a:r>
          </a:p>
          <a:p>
            <a:pPr lvl="0" algn="ctr"/>
            <a:r>
              <a:rPr lang="hr-HR" sz="1600" i="1" dirty="0">
                <a:latin typeface="Book Antiqua" panose="02040602050305030304" pitchFamily="18" charset="0"/>
              </a:rPr>
              <a:t>1.načelo jedinstva i točnosti, 2. načelo proračunske godine, 3. načelo višegodišnjeg planiranja,       4. načelo uravnoteženosti, 5. načelo obračunske jedinice, 6. načelo univerzalnosti,                             7. načelo specifikacije, 8. načelo dobrog financijskog upravljanja, 9. načelo transparentnosti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slov 1"/>
          <p:cNvSpPr>
            <a:spLocks noGrp="1"/>
          </p:cNvSpPr>
          <p:nvPr>
            <p:ph type="title"/>
          </p:nvPr>
        </p:nvSpPr>
        <p:spPr>
          <a:xfrm>
            <a:off x="1196159" y="440373"/>
            <a:ext cx="6554788" cy="957262"/>
          </a:xfrm>
          <a:noFill/>
        </p:spPr>
        <p:txBody>
          <a:bodyPr>
            <a:normAutofit/>
          </a:bodyPr>
          <a:lstStyle/>
          <a:p>
            <a:pPr algn="ctr"/>
            <a:r>
              <a:rPr lang="sr-Latn-RS" altLang="sr-Latn-RS" sz="2400" b="1" i="1" dirty="0">
                <a:latin typeface="Book Antiqua" panose="02040602050305030304" pitchFamily="18" charset="0"/>
              </a:rPr>
              <a:t>Sadržaj proračuna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30203" y="1489166"/>
            <a:ext cx="7886700" cy="4351338"/>
          </a:xfrm>
        </p:spPr>
        <p:txBody>
          <a:bodyPr/>
          <a:lstStyle/>
          <a:p>
            <a:pPr marL="0" indent="0">
              <a:buNone/>
            </a:pPr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343988" y="1489166"/>
            <a:ext cx="2760619" cy="3962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i="1" dirty="0">
                <a:latin typeface="Book Antiqua" panose="02040602050305030304" pitchFamily="18" charset="0"/>
              </a:rPr>
              <a:t>OPĆI DIO sadrži:</a:t>
            </a:r>
          </a:p>
          <a:p>
            <a:pPr algn="ctr"/>
            <a:endParaRPr lang="hr-HR" i="1" dirty="0">
              <a:latin typeface="Book Antiqua" panose="02040602050305030304" pitchFamily="18" charset="0"/>
            </a:endParaRPr>
          </a:p>
          <a:p>
            <a:pPr marL="285750" indent="-285750">
              <a:buFontTx/>
              <a:buChar char="-"/>
            </a:pPr>
            <a:r>
              <a:rPr lang="hr-HR" sz="1600" i="1" dirty="0">
                <a:latin typeface="Book Antiqua" panose="02040602050305030304" pitchFamily="18" charset="0"/>
              </a:rPr>
              <a:t>sažetak Računa prihoda i rashoda i Računa financiranja</a:t>
            </a:r>
          </a:p>
          <a:p>
            <a:pPr marL="285750" indent="-285750">
              <a:buFontTx/>
              <a:buChar char="-"/>
            </a:pPr>
            <a:endParaRPr lang="hr-HR" sz="1600" i="1" dirty="0">
              <a:latin typeface="Book Antiqua" panose="02040602050305030304" pitchFamily="18" charset="0"/>
            </a:endParaRPr>
          </a:p>
          <a:p>
            <a:pPr marL="285750" indent="-285750">
              <a:buFontTx/>
              <a:buChar char="-"/>
            </a:pPr>
            <a:r>
              <a:rPr lang="hr-HR" sz="1600" i="1" dirty="0">
                <a:latin typeface="Book Antiqua" panose="02040602050305030304" pitchFamily="18" charset="0"/>
              </a:rPr>
              <a:t>Račun prihoda i rashoda i Račun financiranja</a:t>
            </a:r>
          </a:p>
        </p:txBody>
      </p:sp>
      <p:sp>
        <p:nvSpPr>
          <p:cNvPr id="5" name="Pravokutnik 4"/>
          <p:cNvSpPr/>
          <p:nvPr/>
        </p:nvSpPr>
        <p:spPr>
          <a:xfrm>
            <a:off x="3143794" y="1489166"/>
            <a:ext cx="2769326" cy="3962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i="1" dirty="0">
                <a:solidFill>
                  <a:schemeClr val="tx1"/>
                </a:solidFill>
                <a:latin typeface="Book Antiqua" panose="02040602050305030304" pitchFamily="18" charset="0"/>
              </a:rPr>
              <a:t>POSEBNI DIO</a:t>
            </a:r>
          </a:p>
          <a:p>
            <a:pPr algn="ctr"/>
            <a:endParaRPr lang="hr-HR" i="1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algn="ctr"/>
            <a:r>
              <a:rPr lang="hr-HR" sz="1600" i="1" dirty="0">
                <a:solidFill>
                  <a:schemeClr val="tx1"/>
                </a:solidFill>
                <a:latin typeface="Book Antiqua" panose="02040602050305030304" pitchFamily="18" charset="0"/>
              </a:rPr>
              <a:t>sastoji se od plana rashoda i izdataka proračuna jedinice lokalne samouprave iskazanih po organizacijskoj klasifikaciji, izvorima financiranja i ekonomskoj klasifikaciji, raspoređenih u programe koji se sastoje od aktivnosti i projekata</a:t>
            </a:r>
          </a:p>
        </p:txBody>
      </p:sp>
      <p:sp>
        <p:nvSpPr>
          <p:cNvPr id="6" name="Pravokutnik 5"/>
          <p:cNvSpPr/>
          <p:nvPr/>
        </p:nvSpPr>
        <p:spPr>
          <a:xfrm>
            <a:off x="5991494" y="1489166"/>
            <a:ext cx="2663191" cy="3962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i="1" dirty="0">
                <a:solidFill>
                  <a:schemeClr val="tx1"/>
                </a:solidFill>
                <a:latin typeface="Book Antiqua" panose="02040602050305030304" pitchFamily="18" charset="0"/>
              </a:rPr>
              <a:t>OBRAZLOŽENJE </a:t>
            </a:r>
          </a:p>
          <a:p>
            <a:pPr algn="ctr"/>
            <a:endParaRPr lang="hr-HR" sz="1600" i="1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algn="ctr"/>
            <a:r>
              <a:rPr lang="hr-HR" sz="1600" i="1" dirty="0">
                <a:solidFill>
                  <a:schemeClr val="tx1"/>
                </a:solidFill>
                <a:latin typeface="Book Antiqua" panose="02040602050305030304" pitchFamily="18" charset="0"/>
              </a:rPr>
              <a:t>se sastoji od obrazloženja općeg djela proračuna i obrazloženja posebnog dijela proračuna 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slov 1"/>
          <p:cNvSpPr txBox="1">
            <a:spLocks noGrp="1"/>
          </p:cNvSpPr>
          <p:nvPr>
            <p:ph type="title"/>
          </p:nvPr>
        </p:nvSpPr>
        <p:spPr>
          <a:xfrm>
            <a:off x="468313" y="692150"/>
            <a:ext cx="8229600" cy="850900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altLang="sr-Latn-RS" sz="2400" b="1" i="1" dirty="0" err="1">
                <a:latin typeface="Book Antiqua" panose="02040602050305030304" pitchFamily="18" charset="0"/>
              </a:rPr>
              <a:t>Iz</a:t>
            </a:r>
            <a:r>
              <a:rPr altLang="sr-Latn-RS" sz="2400" b="1" i="1" dirty="0">
                <a:latin typeface="Book Antiqua" panose="02040602050305030304" pitchFamily="18" charset="0"/>
              </a:rPr>
              <a:t> </a:t>
            </a:r>
            <a:r>
              <a:rPr lang="hr-HR" altLang="sr-Latn-RS" sz="2400" b="1" i="1" dirty="0" err="1">
                <a:latin typeface="Book Antiqua" panose="02040602050305030304" pitchFamily="18" charset="0"/>
              </a:rPr>
              <a:t>p</a:t>
            </a:r>
            <a:r>
              <a:rPr altLang="sr-Latn-RS" sz="2400" b="1" i="1" dirty="0" err="1">
                <a:latin typeface="Book Antiqua" panose="02040602050305030304" pitchFamily="18" charset="0"/>
              </a:rPr>
              <a:t>roračuna</a:t>
            </a:r>
            <a:r>
              <a:rPr altLang="sr-Latn-RS" sz="2400" b="1" i="1" dirty="0">
                <a:latin typeface="Book Antiqua" panose="02040602050305030304" pitchFamily="18" charset="0"/>
              </a:rPr>
              <a:t> se </a:t>
            </a:r>
            <a:r>
              <a:rPr altLang="sr-Latn-RS" sz="2400" b="1" i="1" dirty="0" err="1">
                <a:latin typeface="Book Antiqua" panose="02040602050305030304" pitchFamily="18" charset="0"/>
              </a:rPr>
              <a:t>mo</a:t>
            </a:r>
            <a:r>
              <a:rPr lang="hr-HR" altLang="sr-Latn-RS" sz="2400" b="1" i="1" dirty="0">
                <a:latin typeface="Book Antiqua" panose="02040602050305030304" pitchFamily="18" charset="0"/>
              </a:rPr>
              <a:t>gu </a:t>
            </a:r>
            <a:br>
              <a:rPr lang="hr-HR" altLang="sr-Latn-RS" sz="2400" b="1" i="1" dirty="0">
                <a:latin typeface="Book Antiqua" panose="02040602050305030304" pitchFamily="18" charset="0"/>
              </a:rPr>
            </a:br>
            <a:r>
              <a:rPr lang="hr-HR" altLang="sr-Latn-RS" sz="2400" b="1" i="1" dirty="0">
                <a:latin typeface="Book Antiqua" panose="02040602050305030304" pitchFamily="18" charset="0"/>
              </a:rPr>
              <a:t>saznati sljedeći podaci</a:t>
            </a:r>
            <a:endParaRPr altLang="sr-Latn-RS" sz="2400" b="1" i="1" dirty="0">
              <a:latin typeface="Book Antiqua" panose="02040602050305030304" pitchFamily="18" charset="0"/>
            </a:endParaRPr>
          </a:p>
        </p:txBody>
      </p:sp>
      <p:graphicFrame>
        <p:nvGraphicFramePr>
          <p:cNvPr id="2" name="Rezervirano mjesto sadržaja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8375876"/>
              </p:ext>
            </p:extLst>
          </p:nvPr>
        </p:nvGraphicFramePr>
        <p:xfrm>
          <a:off x="1380934" y="1543050"/>
          <a:ext cx="6346825" cy="4051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slov 1"/>
          <p:cNvSpPr txBox="1">
            <a:spLocks noGrp="1"/>
          </p:cNvSpPr>
          <p:nvPr>
            <p:ph type="title"/>
          </p:nvPr>
        </p:nvSpPr>
        <p:spPr>
          <a:xfrm>
            <a:off x="895350" y="631825"/>
            <a:ext cx="6348413" cy="803275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altLang="sr-Latn-RS" sz="2400" b="1" i="1" dirty="0">
                <a:latin typeface="Book Antiqua" panose="02040602050305030304" pitchFamily="18" charset="0"/>
              </a:rPr>
              <a:t>Još neke važne karakteristike proračuna</a:t>
            </a:r>
          </a:p>
        </p:txBody>
      </p:sp>
      <p:graphicFrame>
        <p:nvGraphicFramePr>
          <p:cNvPr id="2" name="Rezervirano mjesto sadržaja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8443164"/>
              </p:ext>
            </p:extLst>
          </p:nvPr>
        </p:nvGraphicFramePr>
        <p:xfrm>
          <a:off x="679268" y="1434908"/>
          <a:ext cx="7889965" cy="3894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slov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1328738"/>
          </a:xfrm>
        </p:spPr>
        <p:txBody>
          <a:bodyPr/>
          <a:lstStyle/>
          <a:p>
            <a:pPr algn="ctr"/>
            <a:r>
              <a:rPr lang="hr-HR" altLang="sr-Latn-RS" b="1" dirty="0">
                <a:solidFill>
                  <a:srgbClr val="FFFF00"/>
                </a:solidFill>
              </a:rPr>
              <a:t> </a:t>
            </a:r>
            <a:endParaRPr lang="it-IT" altLang="sr-Latn-RS" b="1" dirty="0">
              <a:solidFill>
                <a:srgbClr val="FFFF00"/>
              </a:solidFill>
            </a:endParaRPr>
          </a:p>
        </p:txBody>
      </p:sp>
      <p:graphicFrame>
        <p:nvGraphicFramePr>
          <p:cNvPr id="6" name="Dijagram 5"/>
          <p:cNvGraphicFramePr/>
          <p:nvPr>
            <p:extLst>
              <p:ext uri="{D42A27DB-BD31-4B8C-83A1-F6EECF244321}">
                <p14:modId xmlns:p14="http://schemas.microsoft.com/office/powerpoint/2010/main" val="1070750608"/>
              </p:ext>
            </p:extLst>
          </p:nvPr>
        </p:nvGraphicFramePr>
        <p:xfrm>
          <a:off x="533400" y="1663547"/>
          <a:ext cx="7519930" cy="43562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196" name="TekstniOkvir 1"/>
          <p:cNvSpPr txBox="1">
            <a:spLocks noChangeArrowheads="1"/>
          </p:cNvSpPr>
          <p:nvPr/>
        </p:nvSpPr>
        <p:spPr bwMode="auto">
          <a:xfrm>
            <a:off x="1244781" y="736104"/>
            <a:ext cx="56959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hr-HR" altLang="sr-Latn-RS" sz="2400" b="1" i="1" dirty="0">
                <a:latin typeface="Book Antiqua" panose="02040602050305030304" pitchFamily="18" charset="0"/>
              </a:rPr>
              <a:t>Postupak donošenja proračuna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slov 1"/>
          <p:cNvSpPr txBox="1">
            <a:spLocks noGrp="1"/>
          </p:cNvSpPr>
          <p:nvPr>
            <p:ph type="ctrTitle"/>
          </p:nvPr>
        </p:nvSpPr>
        <p:spPr>
          <a:xfrm>
            <a:off x="675595" y="333375"/>
            <a:ext cx="7096125" cy="71278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r-HR" altLang="sr-Latn-RS" sz="2700" b="1" i="1" dirty="0">
                <a:latin typeface="Book Antiqua" panose="02040602050305030304" pitchFamily="18" charset="0"/>
              </a:rPr>
              <a:t>Vrste </a:t>
            </a:r>
            <a:r>
              <a:rPr lang="hr-HR" altLang="sr-Latn-RS" sz="2700" b="1" i="1" u="sng" dirty="0">
                <a:latin typeface="Book Antiqua" panose="02040602050305030304" pitchFamily="18" charset="0"/>
              </a:rPr>
              <a:t>prihoda</a:t>
            </a:r>
            <a:r>
              <a:rPr lang="hr-HR" altLang="sr-Latn-RS" sz="2700" b="1" i="1" dirty="0">
                <a:latin typeface="Book Antiqua" panose="02040602050305030304" pitchFamily="18" charset="0"/>
              </a:rPr>
              <a:t> prema</a:t>
            </a:r>
            <a:r>
              <a:rPr altLang="sr-Latn-RS" sz="2700" b="1" i="1" dirty="0">
                <a:latin typeface="Book Antiqua" panose="02040602050305030304" pitchFamily="18" charset="0"/>
              </a:rPr>
              <a:t> </a:t>
            </a:r>
            <a:br>
              <a:rPr lang="hr-HR" altLang="sr-Latn-RS" sz="2700" b="1" i="1" dirty="0">
                <a:latin typeface="Book Antiqua" panose="02040602050305030304" pitchFamily="18" charset="0"/>
              </a:rPr>
            </a:br>
            <a:r>
              <a:rPr altLang="sr-Latn-RS" sz="2700" b="1" i="1" dirty="0" err="1">
                <a:latin typeface="Book Antiqua" panose="02040602050305030304" pitchFamily="18" charset="0"/>
              </a:rPr>
              <a:t>Proračun</a:t>
            </a:r>
            <a:r>
              <a:rPr lang="hr-HR" altLang="sr-Latn-RS" sz="2700" b="1" i="1" dirty="0">
                <a:latin typeface="Book Antiqua" panose="02040602050305030304" pitchFamily="18" charset="0"/>
              </a:rPr>
              <a:t>u</a:t>
            </a:r>
            <a:r>
              <a:rPr altLang="sr-Latn-RS" sz="2700" b="1" i="1" dirty="0">
                <a:latin typeface="Book Antiqua" panose="02040602050305030304" pitchFamily="18" charset="0"/>
              </a:rPr>
              <a:t> Općine Luka za 20</a:t>
            </a:r>
            <a:r>
              <a:rPr lang="hr-HR" altLang="sr-Latn-RS" sz="2700" b="1" i="1" dirty="0">
                <a:latin typeface="Book Antiqua" panose="02040602050305030304" pitchFamily="18" charset="0"/>
              </a:rPr>
              <a:t>26</a:t>
            </a:r>
            <a:r>
              <a:rPr altLang="sr-Latn-RS" sz="2700" b="1" i="1" dirty="0">
                <a:latin typeface="Book Antiqua" panose="02040602050305030304" pitchFamily="18" charset="0"/>
              </a:rPr>
              <a:t>.</a:t>
            </a:r>
            <a:r>
              <a:rPr lang="hr-HR" altLang="sr-Latn-RS" sz="2700" b="1" i="1" dirty="0">
                <a:latin typeface="Book Antiqua" panose="02040602050305030304" pitchFamily="18" charset="0"/>
              </a:rPr>
              <a:t> </a:t>
            </a:r>
            <a:r>
              <a:rPr lang="hr-HR" altLang="sr-Latn-RS" sz="2700" b="1" i="1" dirty="0" err="1">
                <a:latin typeface="Book Antiqua" panose="02040602050305030304" pitchFamily="18" charset="0"/>
              </a:rPr>
              <a:t>go</a:t>
            </a:r>
            <a:r>
              <a:rPr altLang="sr-Latn-RS" sz="2700" b="1" i="1" dirty="0" err="1">
                <a:latin typeface="Book Antiqua" panose="02040602050305030304" pitchFamily="18" charset="0"/>
              </a:rPr>
              <a:t>dinu</a:t>
            </a:r>
            <a:endParaRPr altLang="sr-Latn-RS" sz="2400" b="1" i="1" dirty="0">
              <a:latin typeface="Book Antiqua" panose="02040602050305030304" pitchFamily="18" charset="0"/>
            </a:endParaRPr>
          </a:p>
        </p:txBody>
      </p:sp>
      <p:graphicFrame>
        <p:nvGraphicFramePr>
          <p:cNvPr id="2" name="Dijagram 1"/>
          <p:cNvGraphicFramePr/>
          <p:nvPr>
            <p:extLst>
              <p:ext uri="{D42A27DB-BD31-4B8C-83A1-F6EECF244321}">
                <p14:modId xmlns:p14="http://schemas.microsoft.com/office/powerpoint/2010/main" val="2975286800"/>
              </p:ext>
            </p:extLst>
          </p:nvPr>
        </p:nvGraphicFramePr>
        <p:xfrm>
          <a:off x="818606" y="1227909"/>
          <a:ext cx="7228114" cy="50202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234387"/>
              </p:ext>
            </p:extLst>
          </p:nvPr>
        </p:nvGraphicFramePr>
        <p:xfrm>
          <a:off x="583474" y="1349833"/>
          <a:ext cx="7606257" cy="4999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7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85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6056">
                <a:tc>
                  <a:txBody>
                    <a:bodyPr/>
                    <a:lstStyle/>
                    <a:p>
                      <a:r>
                        <a:rPr lang="hr-HR" sz="1600" b="1" i="1" dirty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Ukupno planirani prihodi: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600" i="1" dirty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5.985.000,00 </a:t>
                      </a:r>
                      <a:r>
                        <a:rPr lang="hr-HR" sz="1600" i="1" dirty="0" err="1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eur</a:t>
                      </a:r>
                      <a:endParaRPr lang="hr-HR" sz="1600" i="1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283">
                <a:tc>
                  <a:txBody>
                    <a:bodyPr/>
                    <a:lstStyle/>
                    <a:p>
                      <a:r>
                        <a:rPr lang="hr-HR" sz="1100" i="1" dirty="0">
                          <a:latin typeface="Book Antiqua" panose="02040602050305030304" pitchFamily="18" charset="0"/>
                        </a:rPr>
                        <a:t>Porez na dohodak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761.667,00 </a:t>
                      </a:r>
                      <a:r>
                        <a:rPr lang="hr-HR" sz="1100" i="1" dirty="0" err="1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eur</a:t>
                      </a:r>
                      <a:endParaRPr lang="hr-HR" sz="1100" i="1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565">
                <a:tc>
                  <a:txBody>
                    <a:bodyPr/>
                    <a:lstStyle/>
                    <a:p>
                      <a:r>
                        <a:rPr lang="hr-HR" sz="1100" i="1" dirty="0">
                          <a:latin typeface="Book Antiqua" panose="02040602050305030304" pitchFamily="18" charset="0"/>
                        </a:rPr>
                        <a:t>Porez na imovinu (porez na kuće za odmor, porez na promet nekretnina, novi</a:t>
                      </a:r>
                      <a:r>
                        <a:rPr lang="hr-HR" sz="1100" i="1" baseline="0" dirty="0">
                          <a:latin typeface="Book Antiqua" panose="02040602050305030304" pitchFamily="18" charset="0"/>
                        </a:rPr>
                        <a:t> porez na nekretnine</a:t>
                      </a:r>
                      <a:r>
                        <a:rPr lang="hr-HR" sz="1100" i="1" dirty="0">
                          <a:latin typeface="Book Antiqua" panose="02040602050305030304" pitchFamily="18" charset="0"/>
                        </a:rPr>
                        <a:t>)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165.400,00 </a:t>
                      </a:r>
                      <a:r>
                        <a:rPr lang="hr-HR" sz="1100" i="1" dirty="0" err="1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eur</a:t>
                      </a:r>
                      <a:endParaRPr lang="hr-HR" sz="1100" i="1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283">
                <a:tc>
                  <a:txBody>
                    <a:bodyPr/>
                    <a:lstStyle/>
                    <a:p>
                      <a:r>
                        <a:rPr lang="hr-HR" sz="1100" i="1" dirty="0">
                          <a:latin typeface="Book Antiqua" panose="02040602050305030304" pitchFamily="18" charset="0"/>
                        </a:rPr>
                        <a:t>Porez</a:t>
                      </a:r>
                      <a:r>
                        <a:rPr lang="hr-HR" sz="1100" i="1" baseline="0" dirty="0">
                          <a:latin typeface="Book Antiqua" panose="02040602050305030304" pitchFamily="18" charset="0"/>
                        </a:rPr>
                        <a:t> na dobit</a:t>
                      </a:r>
                      <a:endParaRPr lang="hr-HR" sz="1100" i="1" dirty="0">
                        <a:latin typeface="Book Antiqua" panose="0204060205030503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6.000,00 </a:t>
                      </a:r>
                      <a:r>
                        <a:rPr lang="hr-HR" sz="1100" i="1" dirty="0" err="1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eur</a:t>
                      </a:r>
                      <a:endParaRPr lang="hr-HR" sz="1100" i="1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8871">
                <a:tc>
                  <a:txBody>
                    <a:bodyPr/>
                    <a:lstStyle/>
                    <a:p>
                      <a:r>
                        <a:rPr lang="hr-HR" sz="1100" i="1" dirty="0">
                          <a:latin typeface="Book Antiqua" panose="02040602050305030304" pitchFamily="18" charset="0"/>
                        </a:rPr>
                        <a:t>Tekuće</a:t>
                      </a:r>
                      <a:r>
                        <a:rPr lang="hr-HR" sz="1100" i="1" baseline="0" dirty="0">
                          <a:latin typeface="Book Antiqua" panose="02040602050305030304" pitchFamily="18" charset="0"/>
                        </a:rPr>
                        <a:t> p</a:t>
                      </a:r>
                      <a:r>
                        <a:rPr lang="hr-HR" sz="1100" i="1" dirty="0">
                          <a:latin typeface="Book Antiqua" panose="02040602050305030304" pitchFamily="18" charset="0"/>
                        </a:rPr>
                        <a:t>otpore</a:t>
                      </a:r>
                      <a:r>
                        <a:rPr lang="hr-HR" sz="1100" i="1" baseline="0" dirty="0">
                          <a:latin typeface="Book Antiqua" panose="02040602050305030304" pitchFamily="18" charset="0"/>
                        </a:rPr>
                        <a:t> iz drugih proračuna (županijski, državni)</a:t>
                      </a:r>
                    </a:p>
                    <a:p>
                      <a:endParaRPr lang="hr-HR" sz="1100" i="1" baseline="0" dirty="0">
                        <a:latin typeface="Book Antiqua" panose="02040602050305030304" pitchFamily="18" charset="0"/>
                      </a:endParaRPr>
                    </a:p>
                    <a:p>
                      <a:r>
                        <a:rPr lang="hr-HR" sz="1100" i="1" baseline="0" dirty="0">
                          <a:latin typeface="Book Antiqua" panose="02040602050305030304" pitchFamily="18" charset="0"/>
                        </a:rPr>
                        <a:t>Prihodi ostalih subjekata unutar opće države</a:t>
                      </a:r>
                    </a:p>
                    <a:p>
                      <a:endParaRPr lang="hr-HR" sz="1100" i="1" baseline="0" dirty="0">
                        <a:latin typeface="Book Antiqua" panose="02040602050305030304" pitchFamily="18" charset="0"/>
                      </a:endParaRPr>
                    </a:p>
                    <a:p>
                      <a:r>
                        <a:rPr lang="hr-HR" sz="1100" i="1" baseline="0" dirty="0">
                          <a:latin typeface="Book Antiqua" panose="02040602050305030304" pitchFamily="18" charset="0"/>
                        </a:rPr>
                        <a:t>Pomoći unutar proračuna</a:t>
                      </a:r>
                      <a:endParaRPr lang="hr-HR" sz="1100" i="1" dirty="0">
                        <a:latin typeface="Book Antiqua" panose="0204060205030503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548.800,00 </a:t>
                      </a:r>
                      <a:r>
                        <a:rPr lang="hr-HR" sz="1100" i="1" dirty="0" err="1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eur</a:t>
                      </a:r>
                      <a:endParaRPr lang="hr-HR" sz="1100" i="1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</a:endParaRPr>
                    </a:p>
                    <a:p>
                      <a:pPr algn="r"/>
                      <a:endParaRPr lang="hr-HR" sz="1100" i="1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</a:endParaRPr>
                    </a:p>
                    <a:p>
                      <a:pPr algn="r"/>
                      <a:r>
                        <a:rPr lang="hr-HR" sz="1100" i="1" dirty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900.000,00 </a:t>
                      </a:r>
                      <a:r>
                        <a:rPr lang="hr-HR" sz="1100" i="1" dirty="0" err="1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eur</a:t>
                      </a:r>
                      <a:endParaRPr lang="hr-HR" sz="1100" i="1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</a:endParaRPr>
                    </a:p>
                    <a:p>
                      <a:pPr algn="r"/>
                      <a:endParaRPr lang="hr-HR" sz="1100" i="1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</a:endParaRPr>
                    </a:p>
                    <a:p>
                      <a:pPr algn="r"/>
                      <a:r>
                        <a:rPr lang="hr-HR" sz="1100" i="1" dirty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103.240,00 </a:t>
                      </a:r>
                      <a:r>
                        <a:rPr lang="hr-HR" sz="1100" i="1" dirty="0" err="1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eur</a:t>
                      </a:r>
                      <a:r>
                        <a:rPr lang="hr-HR" sz="1100" i="1" dirty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 </a:t>
                      </a:r>
                    </a:p>
                    <a:p>
                      <a:pPr algn="r"/>
                      <a:endParaRPr lang="hr-HR" sz="1100" i="1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283">
                <a:tc>
                  <a:txBody>
                    <a:bodyPr/>
                    <a:lstStyle/>
                    <a:p>
                      <a:r>
                        <a:rPr lang="hr-HR" sz="1100" i="1" dirty="0">
                          <a:latin typeface="Book Antiqua" panose="02040602050305030304" pitchFamily="18" charset="0"/>
                        </a:rPr>
                        <a:t>Prihodi od financijske imovine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800,00</a:t>
                      </a:r>
                      <a:r>
                        <a:rPr lang="hr-HR" sz="1100" i="1" baseline="0" dirty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hr-HR" sz="1100" i="1" baseline="0" dirty="0" err="1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eur</a:t>
                      </a:r>
                      <a:endParaRPr lang="hr-HR" sz="1100" i="1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7782">
                <a:tc>
                  <a:txBody>
                    <a:bodyPr/>
                    <a:lstStyle/>
                    <a:p>
                      <a:r>
                        <a:rPr lang="hr-HR" sz="1100" i="1" dirty="0">
                          <a:latin typeface="Book Antiqua" panose="02040602050305030304" pitchFamily="18" charset="0"/>
                        </a:rPr>
                        <a:t>Prihodi od nefinancijske imovine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63.136,00 </a:t>
                      </a:r>
                      <a:r>
                        <a:rPr lang="hr-HR" sz="1100" i="1" dirty="0" err="1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eur</a:t>
                      </a:r>
                      <a:endParaRPr lang="hr-HR" sz="1100" i="1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7782">
                <a:tc>
                  <a:txBody>
                    <a:bodyPr/>
                    <a:lstStyle/>
                    <a:p>
                      <a:r>
                        <a:rPr lang="hr-HR" sz="1100" i="1" dirty="0">
                          <a:latin typeface="Book Antiqua" panose="02040602050305030304" pitchFamily="18" charset="0"/>
                        </a:rPr>
                        <a:t>Prihodi za posebne namjene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91.336,00 </a:t>
                      </a:r>
                      <a:r>
                        <a:rPr lang="hr-HR" sz="1100" i="1" dirty="0" err="1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eur</a:t>
                      </a:r>
                      <a:endParaRPr lang="hr-HR" sz="1100" i="1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2283">
                <a:tc>
                  <a:txBody>
                    <a:bodyPr/>
                    <a:lstStyle/>
                    <a:p>
                      <a:r>
                        <a:rPr lang="hr-HR" sz="1100" i="1" dirty="0">
                          <a:latin typeface="Book Antiqua" panose="02040602050305030304" pitchFamily="18" charset="0"/>
                        </a:rPr>
                        <a:t>Komunalni doprinos</a:t>
                      </a:r>
                    </a:p>
                    <a:p>
                      <a:r>
                        <a:rPr lang="hr-HR" sz="1100" i="1" dirty="0">
                          <a:latin typeface="Book Antiqua" panose="02040602050305030304" pitchFamily="18" charset="0"/>
                        </a:rPr>
                        <a:t> </a:t>
                      </a:r>
                    </a:p>
                    <a:p>
                      <a:r>
                        <a:rPr lang="hr-HR" sz="1100" i="1" baseline="0" dirty="0">
                          <a:latin typeface="Book Antiqua" panose="02040602050305030304" pitchFamily="18" charset="0"/>
                        </a:rPr>
                        <a:t>Komunalna naknada</a:t>
                      </a:r>
                    </a:p>
                    <a:p>
                      <a:endParaRPr lang="hr-HR" sz="1100" i="1" baseline="0" dirty="0">
                        <a:latin typeface="Book Antiqua" panose="0204060205030503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1.130.000,00 </a:t>
                      </a:r>
                      <a:r>
                        <a:rPr lang="hr-HR" sz="1100" i="1" dirty="0" err="1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eur</a:t>
                      </a:r>
                      <a:endParaRPr lang="hr-HR" sz="1100" i="1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</a:endParaRPr>
                    </a:p>
                    <a:p>
                      <a:pPr algn="r"/>
                      <a:endParaRPr lang="hr-HR" sz="1100" i="1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</a:endParaRPr>
                    </a:p>
                    <a:p>
                      <a:pPr algn="r"/>
                      <a:r>
                        <a:rPr lang="hr-HR" sz="1100" i="1" dirty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541.131,00 </a:t>
                      </a:r>
                      <a:r>
                        <a:rPr lang="hr-HR" sz="1100" i="1" dirty="0" err="1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eur</a:t>
                      </a:r>
                      <a:endParaRPr lang="hr-HR" sz="1100" i="1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2283">
                <a:tc>
                  <a:txBody>
                    <a:bodyPr/>
                    <a:lstStyle/>
                    <a:p>
                      <a:r>
                        <a:rPr lang="hr-HR" sz="1100" i="1" dirty="0">
                          <a:latin typeface="Book Antiqua" panose="02040602050305030304" pitchFamily="18" charset="0"/>
                        </a:rPr>
                        <a:t>Planirani višak prihoda iz prethodne godine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1.583.490,00 </a:t>
                      </a:r>
                      <a:r>
                        <a:rPr lang="hr-HR" sz="1100" i="1" dirty="0" err="1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eur</a:t>
                      </a:r>
                      <a:endParaRPr lang="hr-HR" sz="1100" i="1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slov 1"/>
          <p:cNvSpPr>
            <a:spLocks noGrp="1"/>
          </p:cNvSpPr>
          <p:nvPr>
            <p:ph type="ctrTitle"/>
          </p:nvPr>
        </p:nvSpPr>
        <p:spPr>
          <a:xfrm>
            <a:off x="892538" y="0"/>
            <a:ext cx="6985000" cy="798512"/>
          </a:xfrm>
        </p:spPr>
        <p:txBody>
          <a:bodyPr>
            <a:normAutofit/>
          </a:bodyPr>
          <a:lstStyle/>
          <a:p>
            <a:r>
              <a:rPr lang="hr-HR" altLang="sr-Latn-RS" sz="2400" b="1" i="1" dirty="0">
                <a:latin typeface="Book Antiqua" panose="02040602050305030304" pitchFamily="18" charset="0"/>
              </a:rPr>
              <a:t>Vrste </a:t>
            </a:r>
            <a:r>
              <a:rPr lang="hr-HR" altLang="sr-Latn-RS" sz="2400" b="1" i="1" u="sng" dirty="0">
                <a:latin typeface="Book Antiqua" panose="02040602050305030304" pitchFamily="18" charset="0"/>
              </a:rPr>
              <a:t>rashoda</a:t>
            </a:r>
            <a:r>
              <a:rPr lang="hr-HR" altLang="sr-Latn-RS" sz="2400" b="1" i="1" dirty="0">
                <a:latin typeface="Book Antiqua" panose="02040602050305030304" pitchFamily="18" charset="0"/>
              </a:rPr>
              <a:t> prema </a:t>
            </a:r>
            <a:br>
              <a:rPr lang="hr-HR" altLang="sr-Latn-RS" sz="2400" b="1" i="1" dirty="0">
                <a:latin typeface="Book Antiqua" panose="02040602050305030304" pitchFamily="18" charset="0"/>
              </a:rPr>
            </a:br>
            <a:r>
              <a:rPr lang="sr-Latn-RS" altLang="sr-Latn-RS" sz="2400" b="1" i="1" dirty="0">
                <a:latin typeface="Book Antiqua" panose="02040602050305030304" pitchFamily="18" charset="0"/>
              </a:rPr>
              <a:t>Proračun</a:t>
            </a:r>
            <a:r>
              <a:rPr lang="hr-HR" altLang="sr-Latn-RS" sz="2400" b="1" i="1" dirty="0">
                <a:latin typeface="Book Antiqua" panose="02040602050305030304" pitchFamily="18" charset="0"/>
              </a:rPr>
              <a:t>u</a:t>
            </a:r>
            <a:r>
              <a:rPr lang="sr-Latn-RS" altLang="sr-Latn-RS" sz="2400" b="1" i="1" dirty="0">
                <a:latin typeface="Book Antiqua" panose="02040602050305030304" pitchFamily="18" charset="0"/>
              </a:rPr>
              <a:t> Općine Luka</a:t>
            </a:r>
            <a:r>
              <a:rPr lang="hr-HR" altLang="sr-Latn-RS" sz="2400" b="1" i="1" dirty="0">
                <a:latin typeface="Book Antiqua" panose="02040602050305030304" pitchFamily="18" charset="0"/>
              </a:rPr>
              <a:t> </a:t>
            </a:r>
            <a:r>
              <a:rPr lang="sr-Latn-RS" altLang="sr-Latn-RS" sz="2400" b="1" i="1" dirty="0">
                <a:latin typeface="Book Antiqua" panose="02040602050305030304" pitchFamily="18" charset="0"/>
              </a:rPr>
              <a:t>za 20</a:t>
            </a:r>
            <a:r>
              <a:rPr lang="hr-HR" altLang="sr-Latn-RS" sz="2400" b="1" i="1" dirty="0">
                <a:latin typeface="Book Antiqua" panose="02040602050305030304" pitchFamily="18" charset="0"/>
              </a:rPr>
              <a:t>26</a:t>
            </a:r>
            <a:r>
              <a:rPr lang="sr-Latn-RS" altLang="sr-Latn-RS" sz="2400" b="1" i="1" dirty="0">
                <a:latin typeface="Book Antiqua" panose="02040602050305030304" pitchFamily="18" charset="0"/>
              </a:rPr>
              <a:t>. godinu</a:t>
            </a:r>
          </a:p>
        </p:txBody>
      </p:sp>
      <p:graphicFrame>
        <p:nvGraphicFramePr>
          <p:cNvPr id="2" name="Dijagram 1"/>
          <p:cNvGraphicFramePr/>
          <p:nvPr>
            <p:extLst>
              <p:ext uri="{D42A27DB-BD31-4B8C-83A1-F6EECF244321}">
                <p14:modId xmlns:p14="http://schemas.microsoft.com/office/powerpoint/2010/main" val="290138344"/>
              </p:ext>
            </p:extLst>
          </p:nvPr>
        </p:nvGraphicFramePr>
        <p:xfrm>
          <a:off x="539929" y="1088571"/>
          <a:ext cx="7576459" cy="54080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533391"/>
              </p:ext>
            </p:extLst>
          </p:nvPr>
        </p:nvGraphicFramePr>
        <p:xfrm>
          <a:off x="209005" y="802132"/>
          <a:ext cx="8804366" cy="5755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3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10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134">
                <a:tc>
                  <a:txBody>
                    <a:bodyPr/>
                    <a:lstStyle/>
                    <a:p>
                      <a:r>
                        <a:rPr lang="hr-HR" sz="1400" i="1" dirty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Ukupno</a:t>
                      </a:r>
                      <a:r>
                        <a:rPr lang="hr-HR" sz="1400" i="1" baseline="0" dirty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 planirani rashodi</a:t>
                      </a:r>
                      <a:endParaRPr lang="hr-HR" sz="1400" i="1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400" i="1" dirty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5.985.000,00 </a:t>
                      </a:r>
                      <a:r>
                        <a:rPr lang="hr-HR" sz="1400" i="1" dirty="0" err="1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</a:rPr>
                        <a:t>eur</a:t>
                      </a:r>
                      <a:endParaRPr lang="hr-HR" sz="1400" i="1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134">
                <a:tc>
                  <a:txBody>
                    <a:bodyPr/>
                    <a:lstStyle/>
                    <a:p>
                      <a:r>
                        <a:rPr lang="hr-HR" sz="1100" i="1" dirty="0"/>
                        <a:t>Redovna djelatnost </a:t>
                      </a:r>
                      <a:r>
                        <a:rPr lang="hr-HR" sz="1050" i="1" dirty="0"/>
                        <a:t>(rashodi za zaposlene, nabava opreme, izvanredni rashodi)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/>
                        <a:t>582.170,00 </a:t>
                      </a:r>
                      <a:r>
                        <a:rPr lang="hr-HR" sz="1100" i="1" dirty="0" err="1"/>
                        <a:t>eur</a:t>
                      </a:r>
                      <a:r>
                        <a:rPr lang="hr-HR" sz="1100" i="1" baseline="0" dirty="0"/>
                        <a:t> 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134">
                <a:tc>
                  <a:txBody>
                    <a:bodyPr/>
                    <a:lstStyle/>
                    <a:p>
                      <a:r>
                        <a:rPr lang="hr-HR" sz="1100" i="1" dirty="0"/>
                        <a:t>Malo i srednje poduzetništvo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/>
                        <a:t>2.000,00 </a:t>
                      </a:r>
                      <a:r>
                        <a:rPr lang="hr-HR" sz="1100" i="1" dirty="0" err="1"/>
                        <a:t>eur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134">
                <a:tc>
                  <a:txBody>
                    <a:bodyPr/>
                    <a:lstStyle/>
                    <a:p>
                      <a:r>
                        <a:rPr lang="hr-HR" sz="1100" i="1" dirty="0"/>
                        <a:t>Socijalno zbrinjavanje </a:t>
                      </a:r>
                      <a:r>
                        <a:rPr lang="hr-HR" sz="1050" i="1" dirty="0"/>
                        <a:t>(troškovi stanovanja, pomoć ciljanim</a:t>
                      </a:r>
                      <a:r>
                        <a:rPr lang="hr-HR" sz="1050" i="1" baseline="0" dirty="0"/>
                        <a:t> skupinama)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/>
                        <a:t>81.125,00 </a:t>
                      </a:r>
                      <a:r>
                        <a:rPr lang="hr-HR" sz="1100" i="1" dirty="0" err="1"/>
                        <a:t>eur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134">
                <a:tc>
                  <a:txBody>
                    <a:bodyPr/>
                    <a:lstStyle/>
                    <a:p>
                      <a:r>
                        <a:rPr lang="hr-HR" sz="1100" i="1" dirty="0"/>
                        <a:t>Programi</a:t>
                      </a:r>
                      <a:r>
                        <a:rPr lang="hr-HR" sz="1100" i="1" baseline="0" dirty="0"/>
                        <a:t> predškolskog odgoja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/>
                        <a:t>231.040,00 </a:t>
                      </a:r>
                      <a:r>
                        <a:rPr lang="hr-HR" sz="1100" i="1" dirty="0" err="1"/>
                        <a:t>eur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134">
                <a:tc>
                  <a:txBody>
                    <a:bodyPr/>
                    <a:lstStyle/>
                    <a:p>
                      <a:r>
                        <a:rPr lang="hr-HR" sz="1100" i="1" dirty="0"/>
                        <a:t>Programi</a:t>
                      </a:r>
                      <a:r>
                        <a:rPr lang="hr-HR" sz="1100" i="1" baseline="0" dirty="0"/>
                        <a:t> školstva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/>
                        <a:t>93.393,00 </a:t>
                      </a:r>
                      <a:r>
                        <a:rPr lang="hr-HR" sz="1100" i="1" dirty="0" err="1"/>
                        <a:t>eur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134">
                <a:tc>
                  <a:txBody>
                    <a:bodyPr/>
                    <a:lstStyle/>
                    <a:p>
                      <a:r>
                        <a:rPr lang="hr-HR" sz="1100" i="1" dirty="0"/>
                        <a:t>Program</a:t>
                      </a:r>
                      <a:r>
                        <a:rPr lang="hr-HR" sz="1100" i="1" baseline="0" dirty="0"/>
                        <a:t> poljoprivreda i gospodarstvo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/>
                        <a:t>1.000,00 </a:t>
                      </a:r>
                      <a:r>
                        <a:rPr lang="hr-HR" sz="1100" i="1" dirty="0" err="1"/>
                        <a:t>eur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134">
                <a:tc>
                  <a:txBody>
                    <a:bodyPr/>
                    <a:lstStyle/>
                    <a:p>
                      <a:r>
                        <a:rPr lang="hr-HR" sz="1100" i="1" dirty="0"/>
                        <a:t>Program kultura i sport </a:t>
                      </a:r>
                      <a:r>
                        <a:rPr lang="hr-HR" sz="1050" i="1" dirty="0"/>
                        <a:t>(sufinanciranje</a:t>
                      </a:r>
                      <a:r>
                        <a:rPr lang="hr-HR" sz="1050" i="1" baseline="0" dirty="0"/>
                        <a:t> udruga kulture, udruga sporta i ostalih udruga)</a:t>
                      </a:r>
                      <a:endParaRPr lang="hr-HR" sz="105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/>
                        <a:t>118.820,00 </a:t>
                      </a:r>
                      <a:r>
                        <a:rPr lang="hr-HR" sz="1100" i="1" dirty="0" err="1"/>
                        <a:t>eur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134">
                <a:tc>
                  <a:txBody>
                    <a:bodyPr/>
                    <a:lstStyle/>
                    <a:p>
                      <a:r>
                        <a:rPr lang="hr-HR" sz="1100" i="1" dirty="0"/>
                        <a:t>Program zbrinjavanje otpada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/>
                        <a:t>34.582,00 </a:t>
                      </a:r>
                      <a:r>
                        <a:rPr lang="hr-HR" sz="1100" i="1" dirty="0" err="1"/>
                        <a:t>eur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4134">
                <a:tc>
                  <a:txBody>
                    <a:bodyPr/>
                    <a:lstStyle/>
                    <a:p>
                      <a:r>
                        <a:rPr lang="hr-HR" sz="1100" i="1" dirty="0"/>
                        <a:t>Uređenje prostora</a:t>
                      </a:r>
                      <a:r>
                        <a:rPr lang="hr-HR" sz="1100" i="1" baseline="0" dirty="0"/>
                        <a:t> u kojem živimo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/>
                        <a:t>10.000,00 </a:t>
                      </a:r>
                      <a:r>
                        <a:rPr lang="hr-HR" sz="1100" i="1" dirty="0" err="1"/>
                        <a:t>eur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9001">
                <a:tc>
                  <a:txBody>
                    <a:bodyPr/>
                    <a:lstStyle/>
                    <a:p>
                      <a:r>
                        <a:rPr lang="hr-HR" sz="1100" i="1" dirty="0"/>
                        <a:t>Održavanje komunalne infrastrukture 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/>
                        <a:t>292.000,00 </a:t>
                      </a:r>
                      <a:r>
                        <a:rPr lang="hr-HR" sz="1100" i="1" dirty="0" err="1"/>
                        <a:t>eur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4134">
                <a:tc>
                  <a:txBody>
                    <a:bodyPr/>
                    <a:lstStyle/>
                    <a:p>
                      <a:r>
                        <a:rPr lang="hr-HR" sz="1100" i="1" dirty="0"/>
                        <a:t>Održavanje</a:t>
                      </a:r>
                      <a:r>
                        <a:rPr lang="hr-HR" sz="1100" i="1" baseline="0" dirty="0"/>
                        <a:t> općinskih objekata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/>
                        <a:t>14.000,00 </a:t>
                      </a:r>
                      <a:r>
                        <a:rPr lang="hr-HR" sz="1100" i="1" dirty="0" err="1"/>
                        <a:t>eur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4134">
                <a:tc>
                  <a:txBody>
                    <a:bodyPr/>
                    <a:lstStyle/>
                    <a:p>
                      <a:r>
                        <a:rPr lang="hr-HR" sz="1100" i="1" dirty="0"/>
                        <a:t>Izgradnja</a:t>
                      </a:r>
                      <a:r>
                        <a:rPr lang="hr-HR" sz="1100" i="1" baseline="0" dirty="0"/>
                        <a:t> komunalne infrastrukture </a:t>
                      </a:r>
                      <a:r>
                        <a:rPr lang="hr-HR" sz="1050" i="1" baseline="0" dirty="0"/>
                        <a:t>(javne površine, nerazvrstane ceste, opskrba vodom, groblja)</a:t>
                      </a:r>
                      <a:endParaRPr lang="hr-HR" sz="105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/>
                        <a:t>1.471.000,00 </a:t>
                      </a:r>
                      <a:r>
                        <a:rPr lang="hr-HR" sz="1100" i="1" dirty="0" err="1"/>
                        <a:t>eur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9001">
                <a:tc>
                  <a:txBody>
                    <a:bodyPr/>
                    <a:lstStyle/>
                    <a:p>
                      <a:r>
                        <a:rPr lang="hr-HR" sz="1100" i="1" dirty="0"/>
                        <a:t>Kapitalni projekti – industrijska zona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/>
                        <a:t>390.000,00 </a:t>
                      </a:r>
                      <a:r>
                        <a:rPr lang="hr-HR" sz="1100" i="1" dirty="0" err="1"/>
                        <a:t>eur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9001">
                <a:tc>
                  <a:txBody>
                    <a:bodyPr/>
                    <a:lstStyle/>
                    <a:p>
                      <a:r>
                        <a:rPr lang="hr-HR" sz="1100" i="1" dirty="0"/>
                        <a:t>Vatrogastvo 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/>
                        <a:t>72.630,00 </a:t>
                      </a:r>
                      <a:r>
                        <a:rPr lang="hr-HR" sz="1100" i="1" dirty="0" err="1"/>
                        <a:t>eur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9001">
                <a:tc>
                  <a:txBody>
                    <a:bodyPr/>
                    <a:lstStyle/>
                    <a:p>
                      <a:r>
                        <a:rPr lang="hr-HR" sz="1100" i="1" dirty="0"/>
                        <a:t>Javna rasvjeta </a:t>
                      </a:r>
                      <a:r>
                        <a:rPr lang="hr-HR" sz="1050" i="1" dirty="0"/>
                        <a:t>(održavanje javne rasvjete, izgradnja javne rasvjete)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/>
                        <a:t>109.300,00 </a:t>
                      </a:r>
                      <a:r>
                        <a:rPr lang="hr-HR" sz="1100" i="1" dirty="0" err="1"/>
                        <a:t>eur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9001">
                <a:tc>
                  <a:txBody>
                    <a:bodyPr/>
                    <a:lstStyle/>
                    <a:p>
                      <a:r>
                        <a:rPr lang="hr-HR" sz="1100" i="1" dirty="0"/>
                        <a:t>Civilna zaštita 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/>
                        <a:t>2.000,00 </a:t>
                      </a:r>
                      <a:r>
                        <a:rPr lang="hr-HR" sz="1100" i="1" dirty="0" err="1"/>
                        <a:t>eur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001">
                <a:tc>
                  <a:txBody>
                    <a:bodyPr/>
                    <a:lstStyle/>
                    <a:p>
                      <a:r>
                        <a:rPr lang="hr-HR" sz="1100" i="1" dirty="0"/>
                        <a:t>Građevinski objekti </a:t>
                      </a:r>
                      <a:r>
                        <a:rPr lang="hr-HR" sz="1050" i="1" dirty="0"/>
                        <a:t>(dodatna ulaganja na općinskim objektima, lovački dom, sportski dom, zgrada općine,</a:t>
                      </a:r>
                      <a:r>
                        <a:rPr lang="hr-HR" sz="1050" i="1" baseline="0" dirty="0"/>
                        <a:t> DVD dom)</a:t>
                      </a:r>
                      <a:endParaRPr lang="hr-HR" sz="105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/>
                        <a:t>2.400.000,00 </a:t>
                      </a:r>
                      <a:r>
                        <a:rPr lang="hr-HR" sz="1100" i="1" dirty="0" err="1"/>
                        <a:t>eur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9001">
                <a:tc>
                  <a:txBody>
                    <a:bodyPr/>
                    <a:lstStyle/>
                    <a:p>
                      <a:r>
                        <a:rPr lang="hr-HR" sz="1100" i="1" dirty="0"/>
                        <a:t>Subvencije</a:t>
                      </a:r>
                      <a:r>
                        <a:rPr lang="hr-HR" sz="1100" i="1" baseline="0" dirty="0"/>
                        <a:t> i donacije (javni prijevoz)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/>
                        <a:t>35.400,00 </a:t>
                      </a:r>
                      <a:r>
                        <a:rPr lang="hr-HR" sz="1100" i="1" dirty="0" err="1"/>
                        <a:t>eur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89001">
                <a:tc>
                  <a:txBody>
                    <a:bodyPr/>
                    <a:lstStyle/>
                    <a:p>
                      <a:r>
                        <a:rPr lang="hr-HR" sz="1100" i="1" dirty="0"/>
                        <a:t>Stanje u prostoru </a:t>
                      </a:r>
                      <a:r>
                        <a:rPr lang="hr-HR" sz="1050" i="1" dirty="0"/>
                        <a:t>(urbanistički</a:t>
                      </a:r>
                      <a:r>
                        <a:rPr lang="hr-HR" sz="1050" i="1" baseline="0" dirty="0"/>
                        <a:t> plan uređenja, strategija upravljanja imovinom, dokumenti iz područja zaštite od požara)</a:t>
                      </a:r>
                      <a:endParaRPr lang="hr-HR" sz="105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/>
                        <a:t>50.900,00 </a:t>
                      </a:r>
                      <a:r>
                        <a:rPr lang="hr-HR" sz="1100" i="1" dirty="0" err="1"/>
                        <a:t>eur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89001">
                <a:tc>
                  <a:txBody>
                    <a:bodyPr/>
                    <a:lstStyle/>
                    <a:p>
                      <a:r>
                        <a:rPr lang="hr-HR" sz="1100" i="1" dirty="0"/>
                        <a:t>Program ZAŽELI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i="1" dirty="0"/>
                        <a:t>107.640,00 </a:t>
                      </a:r>
                      <a:r>
                        <a:rPr lang="hr-HR" sz="1100" i="1" dirty="0" err="1"/>
                        <a:t>eur</a:t>
                      </a:r>
                      <a:endParaRPr lang="hr-HR" sz="1100" i="1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slov 1"/>
          <p:cNvSpPr>
            <a:spLocks noGrp="1"/>
          </p:cNvSpPr>
          <p:nvPr>
            <p:ph type="ctrTitle"/>
          </p:nvPr>
        </p:nvSpPr>
        <p:spPr>
          <a:xfrm>
            <a:off x="644435" y="969056"/>
            <a:ext cx="7772400" cy="1042987"/>
          </a:xfrm>
        </p:spPr>
        <p:txBody>
          <a:bodyPr>
            <a:noAutofit/>
          </a:bodyPr>
          <a:lstStyle/>
          <a:p>
            <a:pPr algn="ctr"/>
            <a:r>
              <a:rPr lang="sr-Latn-RS" altLang="sr-Latn-RS" sz="2400" b="1" i="1" dirty="0">
                <a:latin typeface="Book Antiqua" panose="02040602050305030304" pitchFamily="18" charset="0"/>
              </a:rPr>
              <a:t>Za </a:t>
            </a:r>
            <a:r>
              <a:rPr lang="hr-HR" altLang="sr-Latn-RS" sz="2400" b="1" i="1" dirty="0">
                <a:latin typeface="Book Antiqua" panose="02040602050305030304" pitchFamily="18" charset="0"/>
              </a:rPr>
              <a:t>sva </a:t>
            </a:r>
            <a:r>
              <a:rPr lang="sr-Latn-RS" altLang="sr-Latn-RS" sz="2400" b="1" i="1" dirty="0">
                <a:latin typeface="Book Antiqua" panose="02040602050305030304" pitchFamily="18" charset="0"/>
              </a:rPr>
              <a:t>dodatna pitanja u vezi </a:t>
            </a:r>
            <a:br>
              <a:rPr lang="sr-Latn-RS" altLang="sr-Latn-RS" sz="2400" b="1" i="1" dirty="0">
                <a:latin typeface="Book Antiqua" panose="02040602050305030304" pitchFamily="18" charset="0"/>
              </a:rPr>
            </a:br>
            <a:r>
              <a:rPr lang="sr-Latn-RS" altLang="sr-Latn-RS" sz="2400" b="1" i="1" dirty="0">
                <a:latin typeface="Book Antiqua" panose="02040602050305030304" pitchFamily="18" charset="0"/>
              </a:rPr>
              <a:t>Proračuna Općine Luka</a:t>
            </a:r>
            <a:br>
              <a:rPr lang="hr-HR" altLang="sr-Latn-RS" sz="2400" b="1" i="1" dirty="0">
                <a:latin typeface="Book Antiqua" panose="02040602050305030304" pitchFamily="18" charset="0"/>
              </a:rPr>
            </a:br>
            <a:r>
              <a:rPr lang="hr-HR" altLang="sr-Latn-RS" sz="2400" b="1" i="1" dirty="0">
                <a:latin typeface="Book Antiqua" panose="02040602050305030304" pitchFamily="18" charset="0"/>
              </a:rPr>
              <a:t>možete se obratiti na navedene kontakte</a:t>
            </a:r>
            <a:r>
              <a:rPr lang="sr-Latn-RS" altLang="sr-Latn-RS" sz="2400" b="1" i="1" dirty="0">
                <a:latin typeface="Book Antiqua" panose="02040602050305030304" pitchFamily="18" charset="0"/>
              </a:rPr>
              <a:t>:</a:t>
            </a:r>
          </a:p>
        </p:txBody>
      </p:sp>
      <p:sp>
        <p:nvSpPr>
          <p:cNvPr id="11267" name="Podnaslov 2"/>
          <p:cNvSpPr>
            <a:spLocks noGrp="1"/>
          </p:cNvSpPr>
          <p:nvPr>
            <p:ph type="subTitle" idx="1"/>
          </p:nvPr>
        </p:nvSpPr>
        <p:spPr bwMode="auto">
          <a:xfrm>
            <a:off x="1149077" y="3189742"/>
            <a:ext cx="6400800" cy="275590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endParaRPr lang="sr-Latn-RS" altLang="sr-Latn-RS" dirty="0">
              <a:solidFill>
                <a:srgbClr val="002060"/>
              </a:solidFill>
            </a:endParaRPr>
          </a:p>
          <a:p>
            <a:endParaRPr lang="sr-Latn-RS" altLang="sr-Latn-RS" dirty="0">
              <a:solidFill>
                <a:srgbClr val="002060"/>
              </a:solidFill>
            </a:endParaRPr>
          </a:p>
          <a:p>
            <a:r>
              <a:rPr lang="sr-Latn-RS" altLang="sr-Latn-RS" i="1" dirty="0">
                <a:solidFill>
                  <a:srgbClr val="002060"/>
                </a:solidFill>
                <a:latin typeface="Book Antiqua" panose="02040602050305030304" pitchFamily="18" charset="0"/>
              </a:rPr>
              <a:t>OPĆINA LUKA</a:t>
            </a:r>
          </a:p>
          <a:p>
            <a:r>
              <a:rPr lang="sr-Latn-RS" altLang="sr-Latn-RS" i="1" dirty="0">
                <a:solidFill>
                  <a:srgbClr val="002060"/>
                </a:solidFill>
                <a:latin typeface="Book Antiqua" panose="02040602050305030304" pitchFamily="18" charset="0"/>
              </a:rPr>
              <a:t>Jedinstveni upravni </a:t>
            </a:r>
            <a:r>
              <a:rPr lang="sr-Latn-RS" altLang="sr-Latn-RS" i="1" dirty="0" err="1">
                <a:solidFill>
                  <a:srgbClr val="002060"/>
                </a:solidFill>
                <a:latin typeface="Book Antiqua" panose="02040602050305030304" pitchFamily="18" charset="0"/>
              </a:rPr>
              <a:t>odjel</a:t>
            </a:r>
            <a:endParaRPr lang="sr-Latn-RS" altLang="sr-Latn-RS" i="1" dirty="0">
              <a:solidFill>
                <a:srgbClr val="002060"/>
              </a:solidFill>
              <a:latin typeface="Book Antiqua" panose="02040602050305030304" pitchFamily="18" charset="0"/>
            </a:endParaRPr>
          </a:p>
          <a:p>
            <a:r>
              <a:rPr lang="sr-Latn-RS" altLang="sr-Latn-RS" i="1" dirty="0">
                <a:solidFill>
                  <a:srgbClr val="002060"/>
                </a:solidFill>
                <a:latin typeface="Book Antiqua" panose="02040602050305030304" pitchFamily="18" charset="0"/>
              </a:rPr>
              <a:t>Tel: +385 1 3393 560</a:t>
            </a:r>
          </a:p>
          <a:p>
            <a:r>
              <a:rPr lang="sr-Latn-RS" altLang="sr-Latn-RS" i="1" dirty="0">
                <a:solidFill>
                  <a:srgbClr val="002060"/>
                </a:solidFill>
                <a:latin typeface="Book Antiqua" panose="02040602050305030304" pitchFamily="18" charset="0"/>
              </a:rPr>
              <a:t>e-</a:t>
            </a:r>
            <a:r>
              <a:rPr lang="sr-Latn-RS" altLang="sr-Latn-RS" i="1" dirty="0" err="1">
                <a:solidFill>
                  <a:srgbClr val="002060"/>
                </a:solidFill>
                <a:latin typeface="Book Antiqua" panose="02040602050305030304" pitchFamily="18" charset="0"/>
              </a:rPr>
              <a:t>mail</a:t>
            </a:r>
            <a:r>
              <a:rPr lang="sr-Latn-RS" altLang="sr-Latn-RS" i="1" dirty="0">
                <a:solidFill>
                  <a:srgbClr val="002060"/>
                </a:solidFill>
                <a:latin typeface="Book Antiqua" panose="02040602050305030304" pitchFamily="18" charset="0"/>
              </a:rPr>
              <a:t>: </a:t>
            </a:r>
            <a:r>
              <a:rPr lang="sr-Latn-RS" altLang="sr-Latn-RS" i="1" cap="none" dirty="0">
                <a:solidFill>
                  <a:srgbClr val="002060"/>
                </a:solidFill>
                <a:latin typeface="Book Antiqua" panose="02040602050305030304" pitchFamily="18" charset="0"/>
                <a:hlinkClick r:id="rId2"/>
              </a:rPr>
              <a:t>luka@opcina-luka.hr</a:t>
            </a:r>
            <a:r>
              <a:rPr lang="sr-Latn-RS" altLang="sr-Latn-RS" i="1" cap="none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</a:p>
          <a:p>
            <a:r>
              <a:rPr lang="hr-HR" altLang="sr-Latn-RS" i="1">
                <a:solidFill>
                  <a:srgbClr val="002060"/>
                </a:solidFill>
                <a:latin typeface="Book Antiqua" panose="02040602050305030304" pitchFamily="18" charset="0"/>
              </a:rPr>
              <a:t>službena </a:t>
            </a:r>
            <a:r>
              <a:rPr lang="hr-HR" altLang="sr-Latn-RS" i="1" dirty="0">
                <a:solidFill>
                  <a:srgbClr val="002060"/>
                </a:solidFill>
                <a:latin typeface="Book Antiqua" panose="02040602050305030304" pitchFamily="18" charset="0"/>
              </a:rPr>
              <a:t>w</a:t>
            </a:r>
            <a:r>
              <a:rPr lang="sr-Latn-RS" altLang="sr-Latn-RS" i="1" dirty="0" err="1">
                <a:solidFill>
                  <a:srgbClr val="002060"/>
                </a:solidFill>
                <a:latin typeface="Book Antiqua" panose="02040602050305030304" pitchFamily="18" charset="0"/>
              </a:rPr>
              <a:t>eb</a:t>
            </a:r>
            <a:r>
              <a:rPr lang="hr-HR" altLang="sr-Latn-RS" i="1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sr-Latn-RS" altLang="sr-Latn-RS" i="1" dirty="0">
                <a:solidFill>
                  <a:srgbClr val="002060"/>
                </a:solidFill>
                <a:latin typeface="Book Antiqua" panose="02040602050305030304" pitchFamily="18" charset="0"/>
              </a:rPr>
              <a:t>stranica: </a:t>
            </a:r>
            <a:r>
              <a:rPr lang="sr-Latn-RS" altLang="sr-Latn-RS" i="1" cap="none" dirty="0">
                <a:solidFill>
                  <a:srgbClr val="002060"/>
                </a:solidFill>
                <a:latin typeface="Book Antiqua" panose="02040602050305030304" pitchFamily="18" charset="0"/>
                <a:hlinkClick r:id="rId3"/>
              </a:rPr>
              <a:t>www.opcina-luka.hr</a:t>
            </a:r>
            <a:r>
              <a:rPr lang="sr-Latn-RS" altLang="sr-Latn-RS" i="1" cap="none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</a:p>
          <a:p>
            <a:endParaRPr lang="sr-Latn-RS" altLang="sr-Latn-RS" dirty="0">
              <a:solidFill>
                <a:srgbClr val="0F496F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1516</TotalTime>
  <Words>823</Words>
  <Application>Microsoft Office PowerPoint</Application>
  <PresentationFormat>Prikaz na zaslonu (4:3)</PresentationFormat>
  <Paragraphs>133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4" baseType="lpstr">
      <vt:lpstr>Arial</vt:lpstr>
      <vt:lpstr>Book Antiqua</vt:lpstr>
      <vt:lpstr>Calibri</vt:lpstr>
      <vt:lpstr>Calibri Light</vt:lpstr>
      <vt:lpstr>Tema sustava Office</vt:lpstr>
      <vt:lpstr>OPĆINA LUKA</vt:lpstr>
      <vt:lpstr>Što je proračun?</vt:lpstr>
      <vt:lpstr>Sadržaj proračuna</vt:lpstr>
      <vt:lpstr>Iz proračuna se mogu  saznati sljedeći podaci</vt:lpstr>
      <vt:lpstr>Još neke važne karakteristike proračuna</vt:lpstr>
      <vt:lpstr> </vt:lpstr>
      <vt:lpstr>Vrste prihoda prema  Proračunu Općine Luka za 2026. godinu</vt:lpstr>
      <vt:lpstr>Vrste rashoda prema  Proračunu Općine Luka za 2026. godinu</vt:lpstr>
      <vt:lpstr>Za sva dodatna pitanja u vezi  Proračuna Općine Luka možete se obratiti na navedene kontakte: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OPĆINA LUKA</dc:title>
  <dc:creator>Ružica Posavec</dc:creator>
  <cp:lastModifiedBy>Damir Šipek</cp:lastModifiedBy>
  <cp:revision>103</cp:revision>
  <dcterms:created xsi:type="dcterms:W3CDTF">2017-01-02T09:12:59Z</dcterms:created>
  <dcterms:modified xsi:type="dcterms:W3CDTF">2026-01-10T06:37:14Z</dcterms:modified>
</cp:coreProperties>
</file>