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23" r:id="rId2"/>
    <p:sldId id="259" r:id="rId3"/>
    <p:sldId id="624" r:id="rId4"/>
    <p:sldId id="622" r:id="rId5"/>
  </p:sldIdLst>
  <p:sldSz cx="12801600" cy="9601200" type="A3"/>
  <p:notesSz cx="9872663" cy="6797675"/>
  <p:defaultTextStyle>
    <a:defPPr>
      <a:defRPr lang="sr-Latn-RS"/>
    </a:defPPr>
    <a:lvl1pPr marL="0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17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35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453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271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086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4903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722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539" algn="l" defTabSz="122163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D9"/>
    <a:srgbClr val="C2DC80"/>
    <a:srgbClr val="FFE89F"/>
    <a:srgbClr val="FFFEFB"/>
    <a:srgbClr val="FFE699"/>
    <a:srgbClr val="D8E9AD"/>
    <a:srgbClr val="EAF3D5"/>
    <a:srgbClr val="839B44"/>
    <a:srgbClr val="96BC33"/>
    <a:srgbClr val="FFF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4396" y="787536"/>
            <a:ext cx="8014065" cy="3342640"/>
          </a:xfrm>
        </p:spPr>
        <p:txBody>
          <a:bodyPr anchor="b"/>
          <a:lstStyle>
            <a:lvl1pPr algn="l">
              <a:defRPr sz="7754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4395" y="5812971"/>
            <a:ext cx="8014067" cy="1547949"/>
          </a:xfrm>
        </p:spPr>
        <p:txBody>
          <a:bodyPr/>
          <a:lstStyle>
            <a:lvl1pPr marL="0" indent="0" algn="l">
              <a:buNone/>
              <a:defRPr sz="3102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90840" indent="0" algn="ctr">
              <a:buNone/>
              <a:defRPr sz="2585"/>
            </a:lvl2pPr>
            <a:lvl3pPr marL="1181679" indent="0" algn="ctr">
              <a:buNone/>
              <a:defRPr sz="2326"/>
            </a:lvl3pPr>
            <a:lvl4pPr marL="1772519" indent="0" algn="ctr">
              <a:buNone/>
              <a:defRPr sz="2068"/>
            </a:lvl4pPr>
            <a:lvl5pPr marL="2363358" indent="0" algn="ctr">
              <a:buNone/>
              <a:defRPr sz="2068"/>
            </a:lvl5pPr>
            <a:lvl6pPr marL="2954198" indent="0" algn="ctr">
              <a:buNone/>
              <a:defRPr sz="2068"/>
            </a:lvl6pPr>
            <a:lvl7pPr marL="3545037" indent="0" algn="ctr">
              <a:buNone/>
              <a:defRPr sz="2068"/>
            </a:lvl7pPr>
            <a:lvl8pPr marL="4135877" indent="0" algn="ctr">
              <a:buNone/>
              <a:defRPr sz="2068"/>
            </a:lvl8pPr>
            <a:lvl9pPr marL="4726716" indent="0" algn="ctr">
              <a:buNone/>
              <a:defRPr sz="2068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94" y="7360920"/>
            <a:ext cx="2467514" cy="163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5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1" y="640080"/>
            <a:ext cx="4128849" cy="2240280"/>
          </a:xfrm>
        </p:spPr>
        <p:txBody>
          <a:bodyPr anchor="b"/>
          <a:lstStyle>
            <a:lvl1pPr>
              <a:defRPr sz="4135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42349" y="1382401"/>
            <a:ext cx="6480811" cy="6823075"/>
          </a:xfrm>
        </p:spPr>
        <p:txBody>
          <a:bodyPr/>
          <a:lstStyle>
            <a:lvl1pPr marL="0" indent="0">
              <a:buNone/>
              <a:defRPr sz="4135"/>
            </a:lvl1pPr>
            <a:lvl2pPr marL="590840" indent="0">
              <a:buNone/>
              <a:defRPr sz="3618"/>
            </a:lvl2pPr>
            <a:lvl3pPr marL="1181679" indent="0">
              <a:buNone/>
              <a:defRPr sz="3102"/>
            </a:lvl3pPr>
            <a:lvl4pPr marL="1772519" indent="0">
              <a:buNone/>
              <a:defRPr sz="2585"/>
            </a:lvl4pPr>
            <a:lvl5pPr marL="2363358" indent="0">
              <a:buNone/>
              <a:defRPr sz="2585"/>
            </a:lvl5pPr>
            <a:lvl6pPr marL="2954198" indent="0">
              <a:buNone/>
              <a:defRPr sz="2585"/>
            </a:lvl6pPr>
            <a:lvl7pPr marL="3545037" indent="0">
              <a:buNone/>
              <a:defRPr sz="2585"/>
            </a:lvl7pPr>
            <a:lvl8pPr marL="4135877" indent="0">
              <a:buNone/>
              <a:defRPr sz="2585"/>
            </a:lvl8pPr>
            <a:lvl9pPr marL="4726716" indent="0">
              <a:buNone/>
              <a:defRPr sz="2585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1" y="2880360"/>
            <a:ext cx="4128849" cy="5336223"/>
          </a:xfrm>
        </p:spPr>
        <p:txBody>
          <a:bodyPr/>
          <a:lstStyle>
            <a:lvl1pPr marL="0" indent="0">
              <a:buNone/>
              <a:defRPr sz="2068"/>
            </a:lvl1pPr>
            <a:lvl2pPr marL="590840" indent="0">
              <a:buNone/>
              <a:defRPr sz="1809"/>
            </a:lvl2pPr>
            <a:lvl3pPr marL="1181679" indent="0">
              <a:buNone/>
              <a:defRPr sz="1551"/>
            </a:lvl3pPr>
            <a:lvl4pPr marL="1772519" indent="0">
              <a:buNone/>
              <a:defRPr sz="1292"/>
            </a:lvl4pPr>
            <a:lvl5pPr marL="2363358" indent="0">
              <a:buNone/>
              <a:defRPr sz="1292"/>
            </a:lvl5pPr>
            <a:lvl6pPr marL="2954198" indent="0">
              <a:buNone/>
              <a:defRPr sz="1292"/>
            </a:lvl6pPr>
            <a:lvl7pPr marL="3545037" indent="0">
              <a:buNone/>
              <a:defRPr sz="1292"/>
            </a:lvl7pPr>
            <a:lvl8pPr marL="4135877" indent="0">
              <a:buNone/>
              <a:defRPr sz="1292"/>
            </a:lvl8pPr>
            <a:lvl9pPr marL="4726716" indent="0">
              <a:buNone/>
              <a:defRPr sz="129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730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80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9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4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88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"/>
            <a:ext cx="12801600" cy="1776548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273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00" y="339634"/>
            <a:ext cx="12099472" cy="113647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6548"/>
            <a:ext cx="12801600" cy="6688184"/>
          </a:xfrm>
          <a:noFill/>
        </p:spPr>
        <p:txBody>
          <a:bodyPr/>
          <a:lstStyle>
            <a:lvl1pPr marL="348759" indent="0"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181" y="8673087"/>
            <a:ext cx="4275424" cy="75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65" y="8547568"/>
            <a:ext cx="502463" cy="100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17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"/>
            <a:ext cx="12801600" cy="1776548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2736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700" y="339634"/>
            <a:ext cx="12099472" cy="113647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hr-HR" dirty="0"/>
              <a:t>Hvala na pažnji!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181" y="8699214"/>
            <a:ext cx="4275424" cy="75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04" y="8573694"/>
            <a:ext cx="502463" cy="1007061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 userDrawn="1"/>
        </p:nvSpPr>
        <p:spPr>
          <a:xfrm>
            <a:off x="7935690" y="2489220"/>
            <a:ext cx="4433800" cy="5467350"/>
          </a:xfrm>
          <a:prstGeom prst="rect">
            <a:avLst/>
          </a:prstGeom>
          <a:solidFill>
            <a:srgbClr val="96BC33"/>
          </a:solidFill>
        </p:spPr>
        <p:txBody>
          <a:bodyPr vert="horz" lIns="465231" tIns="59084" rIns="558277" bIns="59084" rtlCol="0" anchor="ctr">
            <a:normAutofit fontScale="62500" lnSpcReduction="20000"/>
          </a:bodyPr>
          <a:lstStyle>
            <a:lvl1pPr marL="2698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0812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sz="3618" b="1" cap="all" dirty="0">
                <a:solidFill>
                  <a:schemeClr val="bg1"/>
                </a:solidFill>
              </a:rPr>
              <a:t>Agencija za plaćanja u poljoprivredi, ribarstvu i ruralnom razvoju  </a:t>
            </a:r>
          </a:p>
          <a:p>
            <a:pPr marL="350812">
              <a:lnSpc>
                <a:spcPct val="120000"/>
              </a:lnSpc>
              <a:buFont typeface="Arial" panose="020B0604020202020204" pitchFamily="34" charset="0"/>
              <a:buNone/>
            </a:pPr>
            <a:endParaRPr lang="hr-HR" sz="1809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3360" dirty="0">
                <a:solidFill>
                  <a:schemeClr val="bg1"/>
                </a:solidFill>
              </a:rPr>
              <a:t>Ulica grada Vukovara 269d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3360" dirty="0">
                <a:solidFill>
                  <a:schemeClr val="bg1"/>
                </a:solidFill>
              </a:rPr>
              <a:t>10 000 Zagreb</a:t>
            </a:r>
          </a:p>
          <a:p>
            <a:endParaRPr lang="hr-HR" sz="1809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3360" dirty="0">
                <a:solidFill>
                  <a:schemeClr val="bg1"/>
                </a:solidFill>
              </a:rPr>
              <a:t>+385 1 6002 700 (centrala) 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3360" dirty="0">
                <a:solidFill>
                  <a:schemeClr val="bg1"/>
                </a:solidFill>
              </a:rPr>
              <a:t>+385 1 6002 742 (informiranje</a:t>
            </a:r>
            <a:r>
              <a:rPr lang="hr-HR" sz="3618" dirty="0">
                <a:solidFill>
                  <a:schemeClr val="bg1"/>
                </a:solidFill>
              </a:rPr>
              <a:t>)</a:t>
            </a:r>
          </a:p>
          <a:p>
            <a:endParaRPr lang="hr-HR" sz="1809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3360" dirty="0">
                <a:solidFill>
                  <a:schemeClr val="bg1"/>
                </a:solidFill>
              </a:rPr>
              <a:t>www.apprrr.hr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3360" dirty="0">
                <a:solidFill>
                  <a:schemeClr val="bg1"/>
                </a:solidFill>
              </a:rPr>
              <a:t>info@apprrr.hr</a:t>
            </a:r>
          </a:p>
        </p:txBody>
      </p:sp>
      <p:pic>
        <p:nvPicPr>
          <p:cNvPr id="9" name="Content Placeholder 3"/>
          <p:cNvPicPr>
            <a:picLocks noChangeAspect="1"/>
          </p:cNvPicPr>
          <p:nvPr userDrawn="1"/>
        </p:nvPicPr>
        <p:blipFill rotWithShape="1">
          <a:blip r:embed="rId4"/>
          <a:srcRect r="6389"/>
          <a:stretch/>
        </p:blipFill>
        <p:spPr>
          <a:xfrm>
            <a:off x="502469" y="2441440"/>
            <a:ext cx="6225911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5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8"/>
            <a:ext cx="11041380" cy="3993832"/>
          </a:xfrm>
        </p:spPr>
        <p:txBody>
          <a:bodyPr anchor="b"/>
          <a:lstStyle>
            <a:lvl1pPr>
              <a:defRPr sz="7754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7"/>
            <a:ext cx="11041380" cy="2100262"/>
          </a:xfrm>
        </p:spPr>
        <p:txBody>
          <a:bodyPr/>
          <a:lstStyle>
            <a:lvl1pPr marL="0" indent="0">
              <a:buNone/>
              <a:defRPr sz="3102">
                <a:solidFill>
                  <a:schemeClr val="tx1">
                    <a:tint val="75000"/>
                  </a:schemeClr>
                </a:solidFill>
              </a:defRPr>
            </a:lvl1pPr>
            <a:lvl2pPr marL="590840" indent="0">
              <a:buNone/>
              <a:defRPr sz="2585">
                <a:solidFill>
                  <a:schemeClr val="tx1">
                    <a:tint val="75000"/>
                  </a:schemeClr>
                </a:solidFill>
              </a:defRPr>
            </a:lvl2pPr>
            <a:lvl3pPr marL="1181679" indent="0">
              <a:buNone/>
              <a:defRPr sz="2326">
                <a:solidFill>
                  <a:schemeClr val="tx1">
                    <a:tint val="75000"/>
                  </a:schemeClr>
                </a:solidFill>
              </a:defRPr>
            </a:lvl3pPr>
            <a:lvl4pPr marL="1772519" indent="0">
              <a:buNone/>
              <a:defRPr sz="2068">
                <a:solidFill>
                  <a:schemeClr val="tx1">
                    <a:tint val="75000"/>
                  </a:schemeClr>
                </a:solidFill>
              </a:defRPr>
            </a:lvl4pPr>
            <a:lvl5pPr marL="2363358" indent="0">
              <a:buNone/>
              <a:defRPr sz="2068">
                <a:solidFill>
                  <a:schemeClr val="tx1">
                    <a:tint val="75000"/>
                  </a:schemeClr>
                </a:solidFill>
              </a:defRPr>
            </a:lvl5pPr>
            <a:lvl6pPr marL="2954198" indent="0">
              <a:buNone/>
              <a:defRPr sz="2068">
                <a:solidFill>
                  <a:schemeClr val="tx1">
                    <a:tint val="75000"/>
                  </a:schemeClr>
                </a:solidFill>
              </a:defRPr>
            </a:lvl6pPr>
            <a:lvl7pPr marL="3545037" indent="0">
              <a:buNone/>
              <a:defRPr sz="2068">
                <a:solidFill>
                  <a:schemeClr val="tx1">
                    <a:tint val="75000"/>
                  </a:schemeClr>
                </a:solidFill>
              </a:defRPr>
            </a:lvl7pPr>
            <a:lvl8pPr marL="4135877" indent="0">
              <a:buNone/>
              <a:defRPr sz="2068">
                <a:solidFill>
                  <a:schemeClr val="tx1">
                    <a:tint val="75000"/>
                  </a:schemeClr>
                </a:solidFill>
              </a:defRPr>
            </a:lvl8pPr>
            <a:lvl9pPr marL="4726716" indent="0">
              <a:buNone/>
              <a:defRPr sz="20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45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144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1180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102" b="1"/>
            </a:lvl1pPr>
            <a:lvl2pPr marL="590840" indent="0">
              <a:buNone/>
              <a:defRPr sz="2585" b="1"/>
            </a:lvl2pPr>
            <a:lvl3pPr marL="1181679" indent="0">
              <a:buNone/>
              <a:defRPr sz="2326" b="1"/>
            </a:lvl3pPr>
            <a:lvl4pPr marL="1772519" indent="0">
              <a:buNone/>
              <a:defRPr sz="2068" b="1"/>
            </a:lvl4pPr>
            <a:lvl5pPr marL="2363358" indent="0">
              <a:buNone/>
              <a:defRPr sz="2068" b="1"/>
            </a:lvl5pPr>
            <a:lvl6pPr marL="2954198" indent="0">
              <a:buNone/>
              <a:defRPr sz="2068" b="1"/>
            </a:lvl6pPr>
            <a:lvl7pPr marL="3545037" indent="0">
              <a:buNone/>
              <a:defRPr sz="2068" b="1"/>
            </a:lvl7pPr>
            <a:lvl8pPr marL="4135877" indent="0">
              <a:buNone/>
              <a:defRPr sz="2068" b="1"/>
            </a:lvl8pPr>
            <a:lvl9pPr marL="4726716" indent="0">
              <a:buNone/>
              <a:defRPr sz="206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102" b="1"/>
            </a:lvl1pPr>
            <a:lvl2pPr marL="590840" indent="0">
              <a:buNone/>
              <a:defRPr sz="2585" b="1"/>
            </a:lvl2pPr>
            <a:lvl3pPr marL="1181679" indent="0">
              <a:buNone/>
              <a:defRPr sz="2326" b="1"/>
            </a:lvl3pPr>
            <a:lvl4pPr marL="1772519" indent="0">
              <a:buNone/>
              <a:defRPr sz="2068" b="1"/>
            </a:lvl4pPr>
            <a:lvl5pPr marL="2363358" indent="0">
              <a:buNone/>
              <a:defRPr sz="2068" b="1"/>
            </a:lvl5pPr>
            <a:lvl6pPr marL="2954198" indent="0">
              <a:buNone/>
              <a:defRPr sz="2068" b="1"/>
            </a:lvl6pPr>
            <a:lvl7pPr marL="3545037" indent="0">
              <a:buNone/>
              <a:defRPr sz="2068" b="1"/>
            </a:lvl7pPr>
            <a:lvl8pPr marL="4135877" indent="0">
              <a:buNone/>
              <a:defRPr sz="2068" b="1"/>
            </a:lvl8pPr>
            <a:lvl9pPr marL="4726716" indent="0">
              <a:buNone/>
              <a:defRPr sz="206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171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124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302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1" y="640080"/>
            <a:ext cx="4128849" cy="2240280"/>
          </a:xfrm>
        </p:spPr>
        <p:txBody>
          <a:bodyPr anchor="b"/>
          <a:lstStyle>
            <a:lvl1pPr>
              <a:defRPr sz="4135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9" y="1382401"/>
            <a:ext cx="6480811" cy="6823075"/>
          </a:xfrm>
        </p:spPr>
        <p:txBody>
          <a:bodyPr/>
          <a:lstStyle>
            <a:lvl1pPr>
              <a:defRPr sz="4135"/>
            </a:lvl1pPr>
            <a:lvl2pPr>
              <a:defRPr sz="3618"/>
            </a:lvl2pPr>
            <a:lvl3pPr>
              <a:defRPr sz="3102"/>
            </a:lvl3pPr>
            <a:lvl4pPr>
              <a:defRPr sz="2585"/>
            </a:lvl4pPr>
            <a:lvl5pPr>
              <a:defRPr sz="2585"/>
            </a:lvl5pPr>
            <a:lvl6pPr>
              <a:defRPr sz="2585"/>
            </a:lvl6pPr>
            <a:lvl7pPr>
              <a:defRPr sz="2585"/>
            </a:lvl7pPr>
            <a:lvl8pPr>
              <a:defRPr sz="2585"/>
            </a:lvl8pPr>
            <a:lvl9pPr>
              <a:defRPr sz="258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1" y="2880360"/>
            <a:ext cx="4128849" cy="5336223"/>
          </a:xfrm>
        </p:spPr>
        <p:txBody>
          <a:bodyPr/>
          <a:lstStyle>
            <a:lvl1pPr marL="0" indent="0">
              <a:buNone/>
              <a:defRPr sz="2068"/>
            </a:lvl1pPr>
            <a:lvl2pPr marL="590840" indent="0">
              <a:buNone/>
              <a:defRPr sz="1809"/>
            </a:lvl2pPr>
            <a:lvl3pPr marL="1181679" indent="0">
              <a:buNone/>
              <a:defRPr sz="1551"/>
            </a:lvl3pPr>
            <a:lvl4pPr marL="1772519" indent="0">
              <a:buNone/>
              <a:defRPr sz="1292"/>
            </a:lvl4pPr>
            <a:lvl5pPr marL="2363358" indent="0">
              <a:buNone/>
              <a:defRPr sz="1292"/>
            </a:lvl5pPr>
            <a:lvl6pPr marL="2954198" indent="0">
              <a:buNone/>
              <a:defRPr sz="1292"/>
            </a:lvl6pPr>
            <a:lvl7pPr marL="3545037" indent="0">
              <a:buNone/>
              <a:defRPr sz="1292"/>
            </a:lvl7pPr>
            <a:lvl8pPr marL="4135877" indent="0">
              <a:buNone/>
              <a:defRPr sz="1292"/>
            </a:lvl8pPr>
            <a:lvl9pPr marL="4726716" indent="0">
              <a:buNone/>
              <a:defRPr sz="129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417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80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90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13A0C-3612-4ECC-8C30-362E3DB22A98}" type="datetimeFigureOut">
              <a:rPr lang="hr-HR" smtClean="0"/>
              <a:t>7.3.2023.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90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90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32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181679" rtl="0" eaLnBrk="1" latinLnBrk="0" hangingPunct="1">
        <a:lnSpc>
          <a:spcPct val="90000"/>
        </a:lnSpc>
        <a:spcBef>
          <a:spcPct val="0"/>
        </a:spcBef>
        <a:buNone/>
        <a:defRPr sz="56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420" indent="-295420" algn="l" defTabSz="1181679" rtl="0" eaLnBrk="1" latinLnBrk="0" hangingPunct="1">
        <a:lnSpc>
          <a:spcPct val="90000"/>
        </a:lnSpc>
        <a:spcBef>
          <a:spcPts val="1292"/>
        </a:spcBef>
        <a:buFont typeface="Arial" panose="020B0604020202020204" pitchFamily="34" charset="0"/>
        <a:buChar char="•"/>
        <a:defRPr sz="3618" kern="1200">
          <a:solidFill>
            <a:schemeClr val="tx1"/>
          </a:solidFill>
          <a:latin typeface="+mn-lt"/>
          <a:ea typeface="+mn-ea"/>
          <a:cs typeface="+mn-cs"/>
        </a:defRPr>
      </a:lvl1pPr>
      <a:lvl2pPr marL="886259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3102" kern="1200">
          <a:solidFill>
            <a:schemeClr val="tx1"/>
          </a:solidFill>
          <a:latin typeface="+mn-lt"/>
          <a:ea typeface="+mn-ea"/>
          <a:cs typeface="+mn-cs"/>
        </a:defRPr>
      </a:lvl2pPr>
      <a:lvl3pPr marL="1477099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2585" kern="1200">
          <a:solidFill>
            <a:schemeClr val="tx1"/>
          </a:solidFill>
          <a:latin typeface="+mn-lt"/>
          <a:ea typeface="+mn-ea"/>
          <a:cs typeface="+mn-cs"/>
        </a:defRPr>
      </a:lvl3pPr>
      <a:lvl4pPr marL="2067938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4pPr>
      <a:lvl5pPr marL="2658778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5pPr>
      <a:lvl6pPr marL="3249618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6pPr>
      <a:lvl7pPr marL="3840457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7pPr>
      <a:lvl8pPr marL="4431297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8pPr>
      <a:lvl9pPr marL="5022136" indent="-295420" algn="l" defTabSz="1181679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23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1pPr>
      <a:lvl2pPr marL="590840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2pPr>
      <a:lvl3pPr marL="1181679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3pPr>
      <a:lvl4pPr marL="1772519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4pPr>
      <a:lvl5pPr marL="2363358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5pPr>
      <a:lvl6pPr marL="2954198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6pPr>
      <a:lvl7pPr marL="3545037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7pPr>
      <a:lvl8pPr marL="4135877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8pPr>
      <a:lvl9pPr marL="4726716" algn="l" defTabSz="1181679" rtl="0" eaLnBrk="1" latinLnBrk="0" hangingPunct="1">
        <a:defRPr sz="23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6113F-D67D-4AFB-8DE8-8204FC5B5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062" y="339634"/>
            <a:ext cx="9390184" cy="1136470"/>
          </a:xfrm>
        </p:spPr>
        <p:txBody>
          <a:bodyPr/>
          <a:lstStyle/>
          <a:p>
            <a:pPr algn="ctr"/>
            <a:r>
              <a:rPr lang="hr-HR" sz="6000" b="1" dirty="0"/>
              <a:t>Rokovi i retencije za 2023.</a:t>
            </a:r>
            <a:endParaRPr lang="hr-HR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4B010ED-44AC-4C07-9691-53D9B6148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787657"/>
              </p:ext>
            </p:extLst>
          </p:nvPr>
        </p:nvGraphicFramePr>
        <p:xfrm>
          <a:off x="171721" y="1981064"/>
          <a:ext cx="5865664" cy="2342074"/>
        </p:xfrm>
        <a:graphic>
          <a:graphicData uri="http://schemas.openxmlformats.org/drawingml/2006/table">
            <a:tbl>
              <a:tblPr/>
              <a:tblGrid>
                <a:gridCol w="4576797">
                  <a:extLst>
                    <a:ext uri="{9D8B030D-6E8A-4147-A177-3AD203B41FA5}">
                      <a16:colId xmlns:a16="http://schemas.microsoft.com/office/drawing/2014/main" val="4007605493"/>
                    </a:ext>
                  </a:extLst>
                </a:gridCol>
                <a:gridCol w="1288867">
                  <a:extLst>
                    <a:ext uri="{9D8B030D-6E8A-4147-A177-3AD203B41FA5}">
                      <a16:colId xmlns:a16="http://schemas.microsoft.com/office/drawing/2014/main" val="583534553"/>
                    </a:ext>
                  </a:extLst>
                </a:gridCol>
              </a:tblGrid>
              <a:tr h="3469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ROKOVI PODNOŠENJA ZAHTJEVA 2023.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838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437026"/>
                  </a:ext>
                </a:extLst>
              </a:tr>
              <a:tr h="28914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Podnošenje jedinstvenog zahtjeva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6. 3. do 9.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351908"/>
                  </a:ext>
                </a:extLst>
              </a:tr>
              <a:tr h="6361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iznimno: 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podnošenje zahtjeva za IAKS mjere ruralnog razvoja</a:t>
                      </a:r>
                      <a:b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iz Programa RR RH 2014.-2020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.</a:t>
                      </a:r>
                      <a:endParaRPr lang="hr-HR" sz="11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  6. 3. – 15. 5.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874897"/>
                  </a:ext>
                </a:extLst>
              </a:tr>
              <a:tr h="636119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iznimno: </a:t>
                      </a:r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zakašnjeli zahtjevi za IAKS mjere ruralnog razvoja</a:t>
                      </a:r>
                      <a:b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(1% smanjenje visine plaćanja po danu kašnjenja)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16. 5.– 9. 6.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8817272"/>
                  </a:ext>
                </a:extLst>
              </a:tr>
              <a:tr h="43371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Izmjena zahtjeva za intervencije i za IAKS mjere po površini</a:t>
                      </a:r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(promjena kulture i/ili vrste uporabe)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1. 10. 2023.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00599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FD262C-AA33-4DEA-8A1C-B5AC4AB62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91698"/>
              </p:ext>
            </p:extLst>
          </p:nvPr>
        </p:nvGraphicFramePr>
        <p:xfrm>
          <a:off x="6283571" y="2008563"/>
          <a:ext cx="6241560" cy="2314575"/>
        </p:xfrm>
        <a:graphic>
          <a:graphicData uri="http://schemas.openxmlformats.org/drawingml/2006/table">
            <a:tbl>
              <a:tblPr/>
              <a:tblGrid>
                <a:gridCol w="1878660">
                  <a:extLst>
                    <a:ext uri="{9D8B030D-6E8A-4147-A177-3AD203B41FA5}">
                      <a16:colId xmlns:a16="http://schemas.microsoft.com/office/drawing/2014/main" val="293174445"/>
                    </a:ext>
                  </a:extLst>
                </a:gridCol>
                <a:gridCol w="4362900">
                  <a:extLst>
                    <a:ext uri="{9D8B030D-6E8A-4147-A177-3AD203B41FA5}">
                      <a16:colId xmlns:a16="http://schemas.microsoft.com/office/drawing/2014/main" val="1169373141"/>
                    </a:ext>
                  </a:extLst>
                </a:gridCol>
              </a:tblGrid>
              <a:tr h="27079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RAZDOBLJE OBVEZNOG DRŽANJA STOKE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91055"/>
                  </a:ext>
                </a:extLst>
              </a:tr>
              <a:tr h="575935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KPM </a:t>
                      </a:r>
                      <a:r>
                        <a:rPr lang="hr-H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podintervencija</a:t>
                      </a: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: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Krave u proizvodnji mlijeka </a:t>
                      </a:r>
                      <a:endParaRPr lang="hr-HR" sz="9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prisutna na poljoprivrednom gospodarstvu na dan 31. listopada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upisana u JRDŽ do zadnjeg dana roka za podnošenje Jedinstvenog zahtjeva i do tog dana moraju imati u JRDŽ registrirano barem jedno teljenje.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52583"/>
                  </a:ext>
                </a:extLst>
              </a:tr>
              <a:tr h="311822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KPM </a:t>
                      </a:r>
                      <a:r>
                        <a:rPr lang="hr-H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podintervencija</a:t>
                      </a: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: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Prvotelke</a:t>
                      </a:r>
                      <a:endParaRPr lang="hr-HR" sz="9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100 dana od dana teljenja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04919"/>
                  </a:ext>
                </a:extLst>
              </a:tr>
              <a:tr h="195941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Krave dojilje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231F20"/>
                          </a:solidFill>
                          <a:effectLst/>
                          <a:latin typeface="Open Sans" panose="020B0606030504020204" pitchFamily="34" charset="0"/>
                        </a:rPr>
                        <a:t>100 dana od dana podnošenja zahtjeva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528809"/>
                  </a:ext>
                </a:extLst>
              </a:tr>
              <a:tr h="164117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Mliječne krave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231F20"/>
                          </a:solidFill>
                          <a:effectLst/>
                          <a:latin typeface="Open Sans" panose="020B0606030504020204" pitchFamily="34" charset="0"/>
                        </a:rPr>
                        <a:t>prisutna na PG na dan 31. listopada 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327002"/>
                  </a:ext>
                </a:extLst>
              </a:tr>
              <a:tr h="311822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Tov junadi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180 dana za ženska  i 250 dana za muška grla od dolaska na gospodarstvo (isporuka od 1.1. do 31.12.2023.)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166998"/>
                  </a:ext>
                </a:extLst>
              </a:tr>
              <a:tr h="164117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Ovce i koze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231F20"/>
                          </a:solidFill>
                          <a:effectLst/>
                          <a:latin typeface="Open Sans" panose="020B0606030504020204" pitchFamily="34" charset="0"/>
                        </a:rPr>
                        <a:t>100 dana od dana podnošenja zahtjeva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435709"/>
                  </a:ext>
                </a:extLst>
              </a:tr>
              <a:tr h="320028">
                <a:tc>
                  <a:txBody>
                    <a:bodyPr/>
                    <a:lstStyle/>
                    <a:p>
                      <a:pPr algn="l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Rasplodne krmače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 mjeseca od prvoga dana nakon isteka roka za podnošenje JZ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16866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41F3AE0-535D-4E7D-A6A0-BC8C056B3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322470"/>
              </p:ext>
            </p:extLst>
          </p:nvPr>
        </p:nvGraphicFramePr>
        <p:xfrm>
          <a:off x="6860932" y="4483512"/>
          <a:ext cx="5664199" cy="5011888"/>
        </p:xfrm>
        <a:graphic>
          <a:graphicData uri="http://schemas.openxmlformats.org/drawingml/2006/table">
            <a:tbl>
              <a:tblPr/>
              <a:tblGrid>
                <a:gridCol w="2274395">
                  <a:extLst>
                    <a:ext uri="{9D8B030D-6E8A-4147-A177-3AD203B41FA5}">
                      <a16:colId xmlns:a16="http://schemas.microsoft.com/office/drawing/2014/main" val="11776375"/>
                    </a:ext>
                  </a:extLst>
                </a:gridCol>
                <a:gridCol w="3389804">
                  <a:extLst>
                    <a:ext uri="{9D8B030D-6E8A-4147-A177-3AD203B41FA5}">
                      <a16:colId xmlns:a16="http://schemas.microsoft.com/office/drawing/2014/main" val="1897352590"/>
                    </a:ext>
                  </a:extLst>
                </a:gridCol>
              </a:tblGrid>
              <a:tr h="42000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ODRŽAVANJE TRAJNIH TRAVNJAKA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888290"/>
                  </a:ext>
                </a:extLst>
              </a:tr>
              <a:tr h="9289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M11 Ekološki uzgoj i</a:t>
                      </a:r>
                      <a:b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M13 Plaćanja područjima s prirodnim ograničenjima ili ostalim posebnim ograničenjima</a:t>
                      </a: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: uvjetna grla za napasivanje trajnih travnjaka</a:t>
                      </a:r>
                      <a:endParaRPr lang="hr-HR" sz="9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prosjek broja EKO grla u JRDŽ-u za godinu podnošenja na temelju stanja svakog prvoga dana u mjesecu počevši od 1. siječnja 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13964"/>
                  </a:ext>
                </a:extLst>
              </a:tr>
              <a:tr h="3602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Izravna plaćanja</a:t>
                      </a:r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: pašnjaci i krški pašnjaci </a:t>
                      </a:r>
                      <a:endParaRPr lang="hr-HR" sz="9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s koeficijentom prihvatljivosti 0,8 i manje minimalno se održavaju košnjom ili napasivanjem stoke u vlastitom posjedu do 15. rujna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045267"/>
                  </a:ext>
                </a:extLst>
              </a:tr>
              <a:tr h="36021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rtl="0" fontAlgn="b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košnja ili </a:t>
                      </a:r>
                      <a:r>
                        <a:rPr lang="hr-H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malčiranje</a:t>
                      </a: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treba biti obavljena do 15. srpnja,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a u gorsko-planinskom području do 31. srpnja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484862"/>
                  </a:ext>
                </a:extLst>
              </a:tr>
              <a:tr h="36021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Intervencija 31.02.</a:t>
                      </a:r>
                      <a:b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Ekstenzivno gospodarenje pašnjacima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Ispaša stoke mora se provesti do 1. listopada 2023. godine,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Plan pašarenja dostaviti do 31. prosinca 2023. godine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739926"/>
                  </a:ext>
                </a:extLst>
              </a:tr>
              <a:tr h="1260742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Intervencija 31.07.</a:t>
                      </a:r>
                      <a:b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Očuvanje travnjaka velike prirodne vrijednosti (TVPV)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Održavanje najviše jednom  košnjom: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- Kontinentalna nizinska regija: od 1. kolovoza do 15. rujna,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- Brdsko-planinska regija: od 20. srpnja do 15. rujna,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- Mediteranska regija: od 15. srpnja do 15. rujna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Ako se travnjak održava košnjom, ispaša je dozvoljena nakon košnje do kraja tekuće godine.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Evidenciju dostaviti APPRRR do 31. prosinca 2023. godine.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098795"/>
                  </a:ext>
                </a:extLst>
              </a:tr>
              <a:tr h="1260742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OPERACIJA 10.1.3.</a:t>
                      </a:r>
                      <a:b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Očuvanje travnjaka velike prirodne vrijednosti (TVPV)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Održavanje najviše jednom košnjom: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- Kontinentalna nizinska regija: od 1. kolovoza do 15. rujna,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- Brdsko-planinska regija: od 20. srpnja do 15. rujna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- Mediteranska regija: od 15. srpnja do 15. rujna.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Ako se travnjak održava košnjom, ispaša je dozvoljena nakon košnje do kraja tekuće godine.</a:t>
                      </a:r>
                      <a:b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Evidenciju dostaviti APPRRR do 31. prosinca 2023. godine.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72304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20D715B-1EAF-4696-B03C-9FFE97B14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84815"/>
              </p:ext>
            </p:extLst>
          </p:nvPr>
        </p:nvGraphicFramePr>
        <p:xfrm>
          <a:off x="171722" y="4483512"/>
          <a:ext cx="6533878" cy="5011890"/>
        </p:xfrm>
        <a:graphic>
          <a:graphicData uri="http://schemas.openxmlformats.org/drawingml/2006/table">
            <a:tbl>
              <a:tblPr/>
              <a:tblGrid>
                <a:gridCol w="5460219">
                  <a:extLst>
                    <a:ext uri="{9D8B030D-6E8A-4147-A177-3AD203B41FA5}">
                      <a16:colId xmlns:a16="http://schemas.microsoft.com/office/drawing/2014/main" val="3163650807"/>
                    </a:ext>
                  </a:extLst>
                </a:gridCol>
                <a:gridCol w="1073659">
                  <a:extLst>
                    <a:ext uri="{9D8B030D-6E8A-4147-A177-3AD203B41FA5}">
                      <a16:colId xmlns:a16="http://schemas.microsoft.com/office/drawing/2014/main" val="2816928385"/>
                    </a:ext>
                  </a:extLst>
                </a:gridCol>
              </a:tblGrid>
              <a:tr h="39265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Open Sans" panose="020B0606030504020204" pitchFamily="34" charset="0"/>
                        </a:rPr>
                        <a:t>OBAVEZNA DOKUMENTACIJA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719357"/>
                  </a:ext>
                </a:extLst>
              </a:tr>
              <a:tr h="30204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Očuvanje domaćih i udomaćenih sorti poljoprivrednog bilja (DUS)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 9. 6. 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02822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</a:t>
                      </a: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. otpremnica ili račun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za reprodukcijsko sjeme/sadni materijal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090067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2. </a:t>
                      </a:r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deklaracija ili certifikat</a:t>
                      </a:r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za reprodukcijsko sjeme/sadni materijal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200877"/>
                  </a:ext>
                </a:extLst>
              </a:tr>
              <a:tr h="310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KONOPLJA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 9. 6. 2023</a:t>
                      </a: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.</a:t>
                      </a:r>
                      <a:endParaRPr lang="hr-HR" sz="10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684744"/>
                  </a:ext>
                </a:extLst>
              </a:tr>
              <a:tr h="211430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1. kopija računa </a:t>
                      </a: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 plaćenom certificiranom sjemenu koje se koristi te godine,</a:t>
                      </a:r>
                      <a:endParaRPr lang="hr-HR" sz="10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868404"/>
                  </a:ext>
                </a:extLst>
              </a:tr>
              <a:tr h="382587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2. originali službenih oznaka</a:t>
                      </a: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certificiranog sjemena korišteni na pakiranju, koje će Agencija za plaćanja nakon poništavanja vratiti</a:t>
                      </a:r>
                      <a:endParaRPr lang="hr-HR" sz="10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94192"/>
                  </a:ext>
                </a:extLst>
              </a:tr>
              <a:tr h="25170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MASLINOVO ULJE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 1. 2. 2024.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964708"/>
                  </a:ext>
                </a:extLst>
              </a:tr>
              <a:tr h="221498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1. List E </a:t>
                      </a: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- Prijava količina prodanog ekstra djevičanskog i djevičanskog maslinovog ulja</a:t>
                      </a:r>
                      <a:endParaRPr lang="hr-HR" sz="10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42671"/>
                  </a:ext>
                </a:extLst>
              </a:tr>
              <a:tr h="573880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2. račun ili otkupni blok </a:t>
                      </a: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iz kojeg je razvidna količina prodanog i isporučenog ekstra djevičanskog i djevičanskog maslinovog ulja u godini za koju se podnosi jedinstveni zahtjev</a:t>
                      </a:r>
                      <a:endParaRPr lang="hr-HR" sz="1000" b="1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326116"/>
                  </a:ext>
                </a:extLst>
              </a:tr>
              <a:tr h="382587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3. potvrda 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izdana od strane objekta koji obavlja preradu masline, </a:t>
                      </a: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 razvrstavanju u ekstra djevičansko i djevičansko maslinovo ulje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815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SOJA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 15. 10. 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659523"/>
                  </a:ext>
                </a:extLst>
              </a:tr>
              <a:tr h="392655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1. kopija računa o plaćenom komercijalnom sjemenu 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koje se koristi te godine ili drugi dokument kojim se može dokazati porijeklo i količina sjemena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000660"/>
                  </a:ext>
                </a:extLst>
              </a:tr>
              <a:tr h="382587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2. certifikat s vreće 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kojeg će mu APPRRR nakon poništavanja vratiti </a:t>
                      </a:r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ili certifikat o sjemenu uz otpremnicu 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Hrvatskog centra za poljoprivredu, hranu i selo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294424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MLADI POLJOPRIVREDNIK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r-H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 31. 12. 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441127"/>
                  </a:ext>
                </a:extLst>
              </a:tr>
              <a:tr h="221498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1. kopija dokumenta o obrazovanju nositelja /odgovorne osobe PG-a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780572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E3F0EDD0-C0B1-4BE0-A230-0021B28E6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21" y="95069"/>
            <a:ext cx="1059202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8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492" y="291239"/>
            <a:ext cx="11211657" cy="1208221"/>
          </a:xfrm>
        </p:spPr>
        <p:txBody>
          <a:bodyPr>
            <a:noAutofit/>
          </a:bodyPr>
          <a:lstStyle/>
          <a:p>
            <a:pPr algn="ctr"/>
            <a:r>
              <a:rPr lang="hr-HR" sz="3800" b="1" dirty="0"/>
              <a:t>Intervencija 70. – Rokovi za dostavu</a:t>
            </a:r>
            <a:br>
              <a:rPr lang="hr-HR" sz="3800" b="1" dirty="0"/>
            </a:br>
            <a:r>
              <a:rPr lang="hr-HR" sz="3800" b="1" dirty="0"/>
              <a:t>obvezne dokumentacije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D568F0-3D91-4DD8-837B-96903FF31D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9590"/>
              </p:ext>
            </p:extLst>
          </p:nvPr>
        </p:nvGraphicFramePr>
        <p:xfrm>
          <a:off x="316522" y="2039095"/>
          <a:ext cx="12313627" cy="7433153"/>
        </p:xfrm>
        <a:graphic>
          <a:graphicData uri="http://schemas.openxmlformats.org/drawingml/2006/table">
            <a:tbl>
              <a:tblPr/>
              <a:tblGrid>
                <a:gridCol w="2444363">
                  <a:extLst>
                    <a:ext uri="{9D8B030D-6E8A-4147-A177-3AD203B41FA5}">
                      <a16:colId xmlns:a16="http://schemas.microsoft.com/office/drawing/2014/main" val="156957394"/>
                    </a:ext>
                  </a:extLst>
                </a:gridCol>
                <a:gridCol w="3923086">
                  <a:extLst>
                    <a:ext uri="{9D8B030D-6E8A-4147-A177-3AD203B41FA5}">
                      <a16:colId xmlns:a16="http://schemas.microsoft.com/office/drawing/2014/main" val="1441638709"/>
                    </a:ext>
                  </a:extLst>
                </a:gridCol>
                <a:gridCol w="3475486">
                  <a:extLst>
                    <a:ext uri="{9D8B030D-6E8A-4147-A177-3AD203B41FA5}">
                      <a16:colId xmlns:a16="http://schemas.microsoft.com/office/drawing/2014/main" val="2306747341"/>
                    </a:ext>
                  </a:extLst>
                </a:gridCol>
                <a:gridCol w="2470692">
                  <a:extLst>
                    <a:ext uri="{9D8B030D-6E8A-4147-A177-3AD203B41FA5}">
                      <a16:colId xmlns:a16="http://schemas.microsoft.com/office/drawing/2014/main" val="3245470619"/>
                    </a:ext>
                  </a:extLst>
                </a:gridCol>
              </a:tblGrid>
              <a:tr h="51202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OBVEZNA DOKUMENTACIJA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9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755327"/>
                  </a:ext>
                </a:extLst>
              </a:tr>
              <a:tr h="60321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INTERVENCIJA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OBVEZNA DOKUMENTACIJA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ROK ZA DOSTAVU DOKUMENTA NA UVID U AGENCIIJU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57726"/>
                  </a:ext>
                </a:extLst>
              </a:tr>
              <a:tr h="620149">
                <a:tc rowSpan="5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70.01. Smanjenje korištenja zaštitnih sredstava u višegodišnjim nasadima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70.01.01. Korištenje </a:t>
                      </a:r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feromonskih</a:t>
                      </a:r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, vizualnih i hranidbenih klopki (KFK)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1. računi o kupnji feromonskih, vizualnih i hranidbenih klopki i mamaca</a:t>
                      </a:r>
                      <a:b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2. upute proizvođača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923383"/>
                  </a:ext>
                </a:extLst>
              </a:tr>
              <a:tr h="40214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17. 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862964"/>
                  </a:ext>
                </a:extLst>
              </a:tr>
              <a:tr h="41696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70.01.02. Metoda konfuzije štetnika u višegodišnjim nasadima (MKŠ)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1. računi o kupnji dispenzera</a:t>
                      </a:r>
                      <a:b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2. upute o korištenju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852442"/>
                  </a:ext>
                </a:extLst>
              </a:tr>
              <a:tr h="40214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18. 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003615"/>
                  </a:ext>
                </a:extLst>
              </a:tr>
              <a:tr h="60321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70.01.03. Mehaničko uništavanje korova unutar redova višegodišnjih nasada (MUK)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21.Evidencija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784565"/>
                  </a:ext>
                </a:extLst>
              </a:tr>
              <a:tr h="40214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70.02. Očuvanje bioraznolikosti i okoliša na trajnim travnjacima i oranicama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70.02.01. Zaštita ptice kosca (</a:t>
                      </a:r>
                      <a:r>
                        <a:rPr lang="hr-HR" sz="1200" b="0" i="1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Crex crex</a:t>
                      </a:r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) (ZK)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9. 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419299"/>
                  </a:ext>
                </a:extLst>
              </a:tr>
              <a:tr h="40214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70.02.02. Zaštita leptira na trajnim travnjacima (ZL)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10.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919592"/>
                  </a:ext>
                </a:extLst>
              </a:tr>
              <a:tr h="40214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70.02.03. Uspostava poljskih traka (PT)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11.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984932"/>
                  </a:ext>
                </a:extLst>
              </a:tr>
              <a:tr h="62014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70.03. Očuvanje ugroženih izvornih pasmina domaćih životinja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14.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451767"/>
                  </a:ext>
                </a:extLst>
              </a:tr>
              <a:tr h="21377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70.04. Ekološki uzgoj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Prijelaz na ekološki uzgoj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22.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93527"/>
                  </a:ext>
                </a:extLst>
              </a:tr>
              <a:tr h="21377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Održavanje ekološkog uzgoja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137191"/>
                  </a:ext>
                </a:extLst>
              </a:tr>
              <a:tr h="40214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70.07. Očuvanje obilježja krajobraza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70.07.01. Očuvanje suhozida (OS)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15. 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50835"/>
                  </a:ext>
                </a:extLst>
              </a:tr>
              <a:tr h="40214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70.07.02. Očuvanje živica (OZ)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16. 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188981"/>
                  </a:ext>
                </a:extLst>
              </a:tr>
              <a:tr h="40214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70.08. Očuvanje ekstenzivnih voćnjaka i maslinika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70.08.01. Očuvanje ekstenzivnih voćnjaka (EV)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12. 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83357"/>
                  </a:ext>
                </a:extLst>
              </a:tr>
              <a:tr h="41272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70.08.02. Očuvanje ekstenzivnih maslinika (EM)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13. Evidencija o provedbi operacije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31.12.2023.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6332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AD1246B-6493-4E5F-A6E8-611FBAA65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21" y="95069"/>
            <a:ext cx="1059202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E3C6051-0FF3-441F-8061-7B3A347059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806372"/>
              </p:ext>
            </p:extLst>
          </p:nvPr>
        </p:nvGraphicFramePr>
        <p:xfrm>
          <a:off x="0" y="1793632"/>
          <a:ext cx="12801600" cy="7807573"/>
        </p:xfrm>
        <a:graphic>
          <a:graphicData uri="http://schemas.openxmlformats.org/drawingml/2006/table">
            <a:tbl>
              <a:tblPr/>
              <a:tblGrid>
                <a:gridCol w="2009274">
                  <a:extLst>
                    <a:ext uri="{9D8B030D-6E8A-4147-A177-3AD203B41FA5}">
                      <a16:colId xmlns:a16="http://schemas.microsoft.com/office/drawing/2014/main" val="730926728"/>
                    </a:ext>
                  </a:extLst>
                </a:gridCol>
                <a:gridCol w="1792704">
                  <a:extLst>
                    <a:ext uri="{9D8B030D-6E8A-4147-A177-3AD203B41FA5}">
                      <a16:colId xmlns:a16="http://schemas.microsoft.com/office/drawing/2014/main" val="1314924374"/>
                    </a:ext>
                  </a:extLst>
                </a:gridCol>
                <a:gridCol w="5122654">
                  <a:extLst>
                    <a:ext uri="{9D8B030D-6E8A-4147-A177-3AD203B41FA5}">
                      <a16:colId xmlns:a16="http://schemas.microsoft.com/office/drawing/2014/main" val="914178394"/>
                    </a:ext>
                  </a:extLst>
                </a:gridCol>
                <a:gridCol w="3876968">
                  <a:extLst>
                    <a:ext uri="{9D8B030D-6E8A-4147-A177-3AD203B41FA5}">
                      <a16:colId xmlns:a16="http://schemas.microsoft.com/office/drawing/2014/main" val="1552449659"/>
                    </a:ext>
                  </a:extLst>
                </a:gridCol>
              </a:tblGrid>
              <a:tr h="313323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Open Sans" panose="020B0606030504020204" pitchFamily="34" charset="0"/>
                        </a:rPr>
                        <a:t>OBVEZNA DOKUMENTACIJA 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000981"/>
                  </a:ext>
                </a:extLst>
              </a:tr>
              <a:tr h="398775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Open Sans" panose="020B0606030504020204" pitchFamily="34" charset="0"/>
                        </a:rPr>
                        <a:t>Intervencija 70.06. - Dobrobit životinja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062570"/>
                  </a:ext>
                </a:extLst>
              </a:tr>
              <a:tr h="42346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OPERACIJA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Kategorija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OBVEZNA DOKUMENTACIJA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poljoprivrednik vodi i čuva na gospodarstvu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ROK ZA DOSTAVU DOKUMENTA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na uvid u APPRRR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26838"/>
                  </a:ext>
                </a:extLst>
              </a:tr>
              <a:tr h="254512">
                <a:tc rowSpan="11">
                  <a:txBody>
                    <a:bodyPr/>
                    <a:lstStyle/>
                    <a:p>
                      <a:pPr lvl="0"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Dobrobit životinja u govedarstvu</a:t>
                      </a:r>
                    </a:p>
                    <a:p>
                      <a:pPr lvl="0"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Mliječne krave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Analiza krmiva na aflatoksin (2 godišnje)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54198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Koprološka pretraga (2 godišnje)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81861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24.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16703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25. Plan hranidbe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995796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Tovna junad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26.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583424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27. Plan hranidbe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44917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Rasplodne junice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Koprološka pretraga (2 godišnje)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91833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28.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933564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29. Plan hranidbe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09608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Telad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30.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68948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31. Plan hranidbe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216048"/>
                  </a:ext>
                </a:extLst>
              </a:tr>
              <a:tr h="254512">
                <a:tc rowSpan="6">
                  <a:txBody>
                    <a:bodyPr/>
                    <a:lstStyle/>
                    <a:p>
                      <a:pPr lvl="0"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Dobrobit životinja u svinjogojstvu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Odbijena prasad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32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216029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33. Evidencija proizvodni ciklusi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na uvid HAPIH-u do 15.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946936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Krmače i nazimice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Analiza krmiva na zearalenon i deoksinivalenol (2 godišnje)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073752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34.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185264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35. Plan hranidbe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114044"/>
                  </a:ext>
                </a:extLst>
              </a:tr>
              <a:tr h="30921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Svinje za tov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36.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118710"/>
                  </a:ext>
                </a:extLst>
              </a:tr>
              <a:tr h="254512">
                <a:tc rowSpan="3">
                  <a:txBody>
                    <a:bodyPr/>
                    <a:lstStyle/>
                    <a:p>
                      <a:pPr lvl="0"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Dobrobit životinja u peradarstvu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Brojleri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37.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253159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Nesilice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38.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76934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Purani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39.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067200"/>
                  </a:ext>
                </a:extLst>
              </a:tr>
              <a:tr h="254512">
                <a:tc rowSpan="3">
                  <a:txBody>
                    <a:bodyPr/>
                    <a:lstStyle/>
                    <a:p>
                      <a:pPr lvl="0"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Dobrobit životinja u kozarstvu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Koze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Koprološka pretraga (2 godišnje)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6363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40.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74729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41. Evidencija Plan hranidbe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253237"/>
                  </a:ext>
                </a:extLst>
              </a:tr>
              <a:tr h="254512">
                <a:tc rowSpan="3">
                  <a:txBody>
                    <a:bodyPr/>
                    <a:lstStyle/>
                    <a:p>
                      <a:pPr lvl="0" algn="ctr" rtl="0" fontAlgn="ctr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Dobrobit životinja u ovčarstvu</a:t>
                      </a:r>
                    </a:p>
                  </a:txBody>
                  <a:tcPr marL="7092" marR="7092" marT="7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Ovce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Koprološka pretraga (2 godišnje)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508253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42. Evidencija o provedbi operacije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5. siječnja 2024.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430705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</a:rPr>
                        <a:t>Obrazac 43. - Plan hranidbe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i="0" u="none" strike="noStrike" dirty="0">
                          <a:solidFill>
                            <a:srgbClr val="262626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0833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EDF628C-B74D-4CBE-AFB5-BBD9B6418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278" y="339725"/>
            <a:ext cx="9788768" cy="1136650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/>
              <a:t>Intervencija 70.06.– Rokovi dostave</a:t>
            </a:r>
            <a:br>
              <a:rPr lang="hr-HR" sz="3600" b="1" dirty="0"/>
            </a:br>
            <a:r>
              <a:rPr lang="hr-HR" sz="3600" b="1" dirty="0"/>
              <a:t>obvezne dokumentacije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A93F6A-EA0C-41A4-ABB9-652EBAA19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54" y="185209"/>
            <a:ext cx="941971" cy="144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272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65914" y="527736"/>
            <a:ext cx="10656277" cy="77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lnSpc>
                <a:spcPct val="107000"/>
              </a:lnSpc>
            </a:pPr>
            <a:r>
              <a:rPr lang="hr-HR" sz="4135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IAKS mjere RR – M10.1.1 do M10.1.16.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D2B8F3-C90C-45D0-B40F-C0749F2D1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36232"/>
              </p:ext>
            </p:extLst>
          </p:nvPr>
        </p:nvGraphicFramePr>
        <p:xfrm>
          <a:off x="0" y="1629508"/>
          <a:ext cx="12801600" cy="7845732"/>
        </p:xfrm>
        <a:graphic>
          <a:graphicData uri="http://schemas.openxmlformats.org/drawingml/2006/table">
            <a:tbl>
              <a:tblPr/>
              <a:tblGrid>
                <a:gridCol w="3427937">
                  <a:extLst>
                    <a:ext uri="{9D8B030D-6E8A-4147-A177-3AD203B41FA5}">
                      <a16:colId xmlns:a16="http://schemas.microsoft.com/office/drawing/2014/main" val="1086487543"/>
                    </a:ext>
                  </a:extLst>
                </a:gridCol>
                <a:gridCol w="5316371">
                  <a:extLst>
                    <a:ext uri="{9D8B030D-6E8A-4147-A177-3AD203B41FA5}">
                      <a16:colId xmlns:a16="http://schemas.microsoft.com/office/drawing/2014/main" val="1232001028"/>
                    </a:ext>
                  </a:extLst>
                </a:gridCol>
                <a:gridCol w="4057292">
                  <a:extLst>
                    <a:ext uri="{9D8B030D-6E8A-4147-A177-3AD203B41FA5}">
                      <a16:colId xmlns:a16="http://schemas.microsoft.com/office/drawing/2014/main" val="2927562185"/>
                    </a:ext>
                  </a:extLst>
                </a:gridCol>
              </a:tblGrid>
              <a:tr h="31652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OBVEZNA DOKUMENTACIJA </a:t>
                      </a:r>
                    </a:p>
                  </a:txBody>
                  <a:tcPr marL="5604" marR="5604" marT="56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752985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Podmjera</a:t>
                      </a:r>
                      <a:r>
                        <a:rPr lang="hr-H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10.1. Plaćanja obveza povezanih s poljoprivredom, okolišem i klimatskim promjenama </a:t>
                      </a:r>
                    </a:p>
                  </a:txBody>
                  <a:tcPr marL="5604" marR="5604" marT="56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963012"/>
                  </a:ext>
                </a:extLst>
              </a:tr>
              <a:tr h="43264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OPERACIJA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OBVEZNA DOKUMENTACIJA</a:t>
                      </a:r>
                    </a:p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Poljoprivrednik vodi i čuva na gospodarstvu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ROK ZA DOSTAVU DOKUMENTA NA UVID U APPRRR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05086"/>
                  </a:ext>
                </a:extLst>
              </a:tr>
              <a:tr h="3792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10.1.1. Obrada tla i sjetva na terenu s nagibom za oranične jednogodišnje kulture (OTSN)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6. Evidencija o provedbi Operacije 10.1.1 - ažuriran Petogodišnji plan plodoreda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641326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6. Evidencija o provedbi Operacije 10.1.1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873518"/>
                  </a:ext>
                </a:extLst>
              </a:tr>
              <a:tr h="3792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10.1.2. Zatravnjivanje trajnih nasada (ZTN)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7. Evidencija o provedbi Operacije 10.1.2. - ažuriran Petogodišnji plan gnojidbe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479450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7. Evidencija o provedbi Operacije 10.1.2.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426288"/>
                  </a:ext>
                </a:extLst>
              </a:tr>
              <a:tr h="33115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10.1.3. Očuvanje travnjaka velike prirodne vrijednosti  (TVPV)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8.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10.1.3.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45853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10.1.4. Pilot mjera za zaštitu kosca (Crex crex)  (ZK)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9.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10.1.4.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77925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10.1.5. Pilot mjera za zaštitu leptira (ZL)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10. Evidencija o provedbi operacije 10.1.5.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071483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10.1.6. Uspostava poljskih traka (PT)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11. Evidencija o provedbi operacije 10.1.6.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46182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10.1.7. Održavanje ekstenzivnih voćnjaka (EV)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12. Evidencija o provedbi operacije 10.1.7.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879253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10.1.8. Održavanje ekstenzivnih maslinika (EM)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13.  Evidencija o provedbi operacije 10.1.8.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34637"/>
                  </a:ext>
                </a:extLst>
              </a:tr>
              <a:tr h="37922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10.1.9. Očuvanje ugroženih izvornih i zaštićenih pasmina domaćih životinja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14.  Evidencija o provedbi operacije 10.1.9.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224069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10.1.10. Održavanje suhozida (OS)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15.  Evidencija o provedbi operacije 10.1.10.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878161"/>
                  </a:ext>
                </a:extLst>
              </a:tr>
              <a:tr h="25451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10.1.11. Održavanje živica (OZ)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16.  Evidencija o provedbi operacije 10.1.11.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18647"/>
                  </a:ext>
                </a:extLst>
              </a:tr>
              <a:tr h="7519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10.1.12. Korištenje feromonskih, vizualnih i hranidbenih klopki (KFK)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1. računi o kupnji </a:t>
                      </a:r>
                      <a:r>
                        <a:rPr lang="hr-H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feromonskih</a:t>
                      </a:r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, vizualnih i hranidbenih klopki i </a:t>
                      </a:r>
                      <a:r>
                        <a:rPr lang="hr-H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mamaka</a:t>
                      </a:r>
                      <a:b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2. upute proizvođača</a:t>
                      </a:r>
                      <a:b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3. Obrazac 17.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217530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17. Evidencija o provedbi Operacije 10.1.12.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935344"/>
                  </a:ext>
                </a:extLst>
              </a:tr>
              <a:tr h="3792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10.1.13. Metoda konfuzije štetnika u višegodišnjim nasadima (MKŠ)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1. računi o kupnji dispenzera i upute proizvođača</a:t>
                      </a:r>
                      <a:b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</a:br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2. Obrazac 18.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774776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18. Evidencija o provedbi Operacije 10.1.13.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634731"/>
                  </a:ext>
                </a:extLst>
              </a:tr>
              <a:tr h="37922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10.1.14. Poboljšano održavanje međurednog prostora u višegodišnjim nasadima (POMP)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19. Evidencija o provedbi Operacije 10.1.14.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74779"/>
                  </a:ext>
                </a:extLst>
              </a:tr>
              <a:tr h="3792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10.1.15. Primjena ekoloških gnojiva u višegodišnjim nasadima (PEG)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20. Evidencija o provedbi Operacije 10.1.15. - ažuriran Petogodišnji plan gnojidbe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zadnji dan roka za zakašnjele zahtjeve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271961"/>
                  </a:ext>
                </a:extLst>
              </a:tr>
              <a:tr h="25451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 20. Evidencija o provedbi Operacije 10.1.15.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04491"/>
                  </a:ext>
                </a:extLst>
              </a:tr>
              <a:tr h="379221">
                <a:tc>
                  <a:txBody>
                    <a:bodyPr/>
                    <a:lstStyle/>
                    <a:p>
                      <a:pPr algn="l" fontAlgn="ctr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10.1.16. Mehaničko uništavanje korova unutar redova višegodišnjih nasada (MUK)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Obrazac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21.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Evidencija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o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provedbi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</a:t>
                      </a:r>
                      <a:r>
                        <a:rPr lang="es-E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Operacije</a:t>
                      </a:r>
                      <a:r>
                        <a:rPr lang="es-E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 10.1.16. 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</a:rPr>
                        <a:t>31. prosinca 2023.</a:t>
                      </a:r>
                    </a:p>
                  </a:txBody>
                  <a:tcPr marL="5604" marR="5604" marT="56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2361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3F27260-AFD4-4349-8E58-8ED283F3D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444" y="132655"/>
            <a:ext cx="941971" cy="144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135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CBDAA3F-BBDF-43FD-83BC-27546F6E2E93}" vid="{94E7C4AF-47E5-4DB5-A1E2-01D0C4137E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2008</Words>
  <Application>Microsoft Office PowerPoint</Application>
  <PresentationFormat>A3 Paper (297x420 mm)</PresentationFormat>
  <Paragraphs>254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Open Sans Light</vt:lpstr>
      <vt:lpstr>1_Office Theme</vt:lpstr>
      <vt:lpstr>Rokovi i retencije za 2023.</vt:lpstr>
      <vt:lpstr>Intervencija 70. – Rokovi za dostavu obvezne dokumentacije</vt:lpstr>
      <vt:lpstr>Intervencija 70.06.– Rokovi dostave obvezne dokumentacije</vt:lpstr>
      <vt:lpstr>PowerPoint Presentation</vt:lpstr>
    </vt:vector>
  </TitlesOfParts>
  <Company>APPRRR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Rokovi i retencija za 2022.</dc:title>
  <dc:creator>Marijana Šešo</dc:creator>
  <cp:lastModifiedBy>Marijana Šešo</cp:lastModifiedBy>
  <cp:revision>22</cp:revision>
  <cp:lastPrinted>2022-03-07T14:46:00Z</cp:lastPrinted>
  <dcterms:created xsi:type="dcterms:W3CDTF">2022-02-17T09:18:18Z</dcterms:created>
  <dcterms:modified xsi:type="dcterms:W3CDTF">2023-03-07T14:13:01Z</dcterms:modified>
</cp:coreProperties>
</file>