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0.6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4109" r:id="rId1"/>
  </p:sldMasterIdLst>
  <p:sldIdLst>
    <p:sldId id="256" r:id="rId2"/>
    <p:sldId id="266" r:id="rId3"/>
    <p:sldId id="257" r:id="rId4"/>
    <p:sldId id="267" r:id="rId5"/>
    <p:sldId id="258" r:id="rId6"/>
    <p:sldId id="259" r:id="rId7"/>
    <p:sldId id="260" r:id="rId8"/>
    <p:sldId id="261" r:id="rId9"/>
    <p:sldId id="262" r:id="rId10"/>
    <p:sldId id="264" r:id="rId11"/>
    <p:sldId id="265" r:id="rId12"/>
  </p:sldIdLst>
  <p:sldSz cx="9144000" cy="6858000" type="screen4x3"/>
  <p:notesSz cx="6858000" cy="9144000"/>
  <p:custDataLst>
    <p:tags r:id="rId13"/>
  </p:custDataLst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6">
          <p15:clr>
            <a:srgbClr val="A4A3A4"/>
          </p15:clr>
        </p15:guide>
        <p15:guide id="2" orient="horz" pos="3666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44" y="108"/>
      </p:cViewPr>
      <p:guideLst>
        <p:guide orient="horz" pos="3566"/>
        <p:guide orient="horz" pos="366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26B74796-97A3-411F-A70F-553656055A9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2F3740F7-33AB-4CBE-B70E-7669F99BAB17}" type="parTrans" cxnId="{FF88862E-0B68-42E7-8601-8AF29FAC44C1}">
      <dgm:prSet/>
      <dgm:spPr/>
      <dgm:t>
        <a:bodyPr/>
        <a:lstStyle/>
        <a:p>
          <a:endParaRPr lang="hr-HR"/>
        </a:p>
      </dgm:t>
    </dgm:pt>
    <dgm:pt modelId="{C24BF908-701C-4E81-86D4-C5B704EFE2B1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u="sng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Temeljni </a:t>
          </a:r>
          <a:r>
            <a:rPr lang="hr-HR" b="1" u="sng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financijski akt </a:t>
          </a:r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kojim se procjenjuju </a:t>
          </a:r>
          <a:r>
            <a:rPr lang="hr-HR" i="0" u="sng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i primici te utvrđuju rashodi i izdaci </a:t>
          </a:r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Općine Luka, a </a:t>
          </a:r>
          <a:r>
            <a:rPr lang="hr-HR" b="1" u="sng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donosi ga Općinsko vijeće</a:t>
          </a:r>
          <a:endParaRPr lang="hr-HR" b="1" u="sng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9DFBB6-D569-46AA-BAED-CD737915AD9A}" type="sibTrans" cxnId="{FF88862E-0B68-42E7-8601-8AF29FAC44C1}">
      <dgm:prSet/>
      <dgm:spPr/>
      <dgm:t>
        <a:bodyPr/>
        <a:lstStyle/>
        <a:p>
          <a:endParaRPr lang="hr-HR"/>
        </a:p>
      </dgm:t>
    </dgm:pt>
    <dgm:pt modelId="{0B94D1FC-B819-43ED-A450-551E06A39095}" type="parTrans" cxnId="{9DD17DBC-AE62-4AEF-8BA4-A34F0E3BA611}">
      <dgm:prSet/>
      <dgm:spPr/>
      <dgm:t>
        <a:bodyPr/>
        <a:lstStyle/>
        <a:p>
          <a:endParaRPr lang="hr-HR"/>
        </a:p>
      </dgm:t>
    </dgm:pt>
    <dgm:pt modelId="{A1867772-BB29-4846-8178-8EA83F135637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Financijski dokument koji se donosi za </a:t>
          </a:r>
          <a:r>
            <a:rPr lang="hr-HR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proračunsku godinu</a:t>
          </a:r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a to je </a:t>
          </a:r>
          <a:r>
            <a:rPr lang="hr-HR" u="sng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razdoblje od 01.siječnja do 31. prosinca</a:t>
          </a:r>
          <a:endParaRPr lang="hr-HR" u="sng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B8B894-F696-495E-928D-BB63695F3C0E}" type="sibTrans" cxnId="{9DD17DBC-AE62-4AEF-8BA4-A34F0E3BA611}">
      <dgm:prSet/>
      <dgm:spPr/>
      <dgm:t>
        <a:bodyPr/>
        <a:lstStyle/>
        <a:p>
          <a:endParaRPr lang="hr-HR"/>
        </a:p>
      </dgm:t>
    </dgm:pt>
    <dgm:pt modelId="{76CF9EB4-5F2E-4A44-BD77-F26606C7B181}" type="parTrans" cxnId="{0879DD23-A572-46C0-8E4A-14476846D043}">
      <dgm:prSet/>
      <dgm:spPr/>
      <dgm:t>
        <a:bodyPr/>
        <a:lstStyle/>
        <a:p>
          <a:endParaRPr lang="hr-HR"/>
        </a:p>
      </dgm:t>
    </dgm:pt>
    <dgm:pt modelId="{3F8737E1-30CE-4E08-A45C-484139423B72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Financijski akt koji sadrži i plan prihoda i primitaka te rashoda i izdataka za dvije godine unaprijed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CBD908-69FA-418F-9C83-08CCEEC0D0C8}" type="sibTrans" cxnId="{0879DD23-A572-46C0-8E4A-14476846D043}">
      <dgm:prSet/>
      <dgm:spPr/>
      <dgm:t>
        <a:bodyPr/>
        <a:lstStyle/>
        <a:p>
          <a:endParaRPr lang="hr-HR"/>
        </a:p>
      </dgm:t>
    </dgm:pt>
    <dgm:pt modelId="{B4B75310-E984-4966-898C-D7FBCF9167A0}" type="parTrans" cxnId="{CB2C7198-5CCA-42E0-B84F-FF614CCA5A8B}">
      <dgm:prSet/>
      <dgm:spPr/>
      <dgm:t>
        <a:bodyPr/>
        <a:lstStyle/>
        <a:p>
          <a:endParaRPr lang="hr-HR"/>
        </a:p>
      </dgm:t>
    </dgm:pt>
    <dgm:pt modelId="{A3A01B3F-FA7A-44B3-958F-C222235C2626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Temeljni propis kojim su regulirana sva pitanja vezana uz proračun je </a:t>
          </a:r>
          <a:r>
            <a:rPr lang="hr-HR" b="1" u="sng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Zakon o proračunu </a:t>
          </a:r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(Narodne novine broj 144/21) 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DE7D4A-F0E9-41F8-8F36-FCEF62628171}" type="sibTrans" cxnId="{CB2C7198-5CCA-42E0-B84F-FF614CCA5A8B}">
      <dgm:prSet/>
      <dgm:spPr/>
      <dgm:t>
        <a:bodyPr/>
        <a:lstStyle/>
        <a:p>
          <a:endParaRPr lang="hr-HR"/>
        </a:p>
      </dgm:t>
    </dgm:pt>
    <dgm:pt modelId="{3AA2E8B9-7562-4B4A-AE5E-FD45DA340C48}" type="pres">
      <dgm:prSet presAssocID="{26B74796-97A3-411F-A70F-553656055A96}" presName="Name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5157C2C3-EF00-48EB-8980-0B54C716AF29}" type="pres">
      <dgm:prSet presAssocID="{C24BF908-701C-4E81-86D4-C5B704EFE2B1}" presName="node" presStyleLbl="node1" presStyleCnt="4" custLinFactNeighborX="12366" custLinFactNeighborY="-4792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A402580-067E-4179-A3FF-D387846E2D5A}" type="pres">
      <dgm:prSet presAssocID="{B19DFBB6-D569-46AA-BAED-CD737915AD9A}" presName="sibTrans" presStyleLbl="sibTrans2D1" presStyleCnt="3"/>
      <dgm:spPr/>
      <dgm:t>
        <a:bodyPr/>
        <a:lstStyle/>
        <a:p>
          <a:endParaRPr lang="hr-HR"/>
        </a:p>
      </dgm:t>
    </dgm:pt>
    <dgm:pt modelId="{ACECEEAC-513A-4B77-9030-0412E5F8724F}" type="pres">
      <dgm:prSet presAssocID="{B19DFBB6-D569-46AA-BAED-CD737915AD9A}" presName="connectorText" presStyleLbl="sibTrans2D1" presStyleCnt="3"/>
      <dgm:spPr/>
      <dgm:t>
        <a:bodyPr/>
        <a:lstStyle/>
        <a:p>
          <a:endParaRPr lang="hr-HR"/>
        </a:p>
      </dgm:t>
    </dgm:pt>
    <dgm:pt modelId="{24CB78D4-FDE7-44AE-B443-0B22D0711452}" type="pres">
      <dgm:prSet presAssocID="{A1867772-BB29-4846-8178-8EA83F135637}" presName="node" presStyleLbl="node1" presStyleIdx="1" presStyleCnt="4" custLinFactNeighborX="-22674" custLinFactNeighborY="-5561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E6A74A7-3389-4B9E-B338-3DD1BB360EAD}" type="pres">
      <dgm:prSet presAssocID="{60B8B894-F696-495E-928D-BB63695F3C0E}" presName="sibTrans" presStyleLbl="sibTrans2D1" presStyleIdx="1" presStyleCnt="3"/>
      <dgm:spPr/>
      <dgm:t>
        <a:bodyPr/>
        <a:lstStyle/>
        <a:p>
          <a:endParaRPr lang="hr-HR"/>
        </a:p>
      </dgm:t>
    </dgm:pt>
    <dgm:pt modelId="{7041F2C1-D73B-4E76-9994-016FF50B5C1B}" type="pres">
      <dgm:prSet presAssocID="{60B8B894-F696-495E-928D-BB63695F3C0E}" presName="connectorText" presStyleLbl="sibTrans2D1" presStyleIdx="1" presStyleCnt="3"/>
      <dgm:spPr/>
      <dgm:t>
        <a:bodyPr/>
        <a:lstStyle/>
        <a:p>
          <a:endParaRPr lang="hr-HR"/>
        </a:p>
      </dgm:t>
    </dgm:pt>
    <dgm:pt modelId="{187F6E97-740C-48A2-A7B8-94429B9019DF}" type="pres">
      <dgm:prSet presAssocID="{3F8737E1-30CE-4E08-A45C-484139423B72}" presName="node" presStyleLbl="node1" presStyleIdx="2" presStyleCnt="4" custLinFactNeighborX="-34349" custLinFactNeighborY="-5188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142B4DC-0C58-4AF4-A7A1-653CFA2CD9A6}" type="pres">
      <dgm:prSet presAssocID="{D8CBD908-69FA-418F-9C83-08CCEEC0D0C8}" presName="sibTrans" presStyleLbl="sibTrans2D1" presStyleIdx="2" presStyleCnt="3"/>
      <dgm:spPr/>
      <dgm:t>
        <a:bodyPr/>
        <a:lstStyle/>
        <a:p>
          <a:endParaRPr lang="hr-HR"/>
        </a:p>
      </dgm:t>
    </dgm:pt>
    <dgm:pt modelId="{CB828D9C-AECF-413B-AE4D-151D93B9B535}" type="pres">
      <dgm:prSet presAssocID="{D8CBD908-69FA-418F-9C83-08CCEEC0D0C8}" presName="connectorText" presStyleLbl="sibTrans2D1" presStyleIdx="2" presStyleCnt="3"/>
      <dgm:spPr/>
      <dgm:t>
        <a:bodyPr/>
        <a:lstStyle/>
        <a:p>
          <a:endParaRPr lang="hr-HR"/>
        </a:p>
      </dgm:t>
    </dgm:pt>
    <dgm:pt modelId="{50D84A8F-AB65-42E9-A6F3-DE813149C3AD}" type="pres">
      <dgm:prSet presAssocID="{A3A01B3F-FA7A-44B3-958F-C222235C2626}" presName="node" presStyleLbl="node1" presStyleIdx="3" presStyleCnt="4" custLinFactNeighborX="-54959" custLinFactNeighborY="-5149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FF88862E-0B68-42E7-8601-8AF29FAC44C1}" srcId="{26B74796-97A3-411F-A70F-553656055A96}" destId="{C24BF908-701C-4E81-86D4-C5B704EFE2B1}" srcOrd="0" destOrd="0" parTransId="{2F3740F7-33AB-4CBE-B70E-7669F99BAB17}" sibTransId="{B19DFBB6-D569-46AA-BAED-CD737915AD9A}"/>
    <dgm:cxn modelId="{9DD17DBC-AE62-4AEF-8BA4-A34F0E3BA611}" srcId="{26B74796-97A3-411F-A70F-553656055A96}" destId="{A1867772-BB29-4846-8178-8EA83F135637}" srcOrd="1" destOrd="0" parTransId="{0B94D1FC-B819-43ED-A450-551E06A39095}" sibTransId="{60B8B894-F696-495E-928D-BB63695F3C0E}"/>
    <dgm:cxn modelId="{0879DD23-A572-46C0-8E4A-14476846D043}" srcId="{26B74796-97A3-411F-A70F-553656055A96}" destId="{3F8737E1-30CE-4E08-A45C-484139423B72}" srcOrd="2" destOrd="0" parTransId="{76CF9EB4-5F2E-4A44-BD77-F26606C7B181}" sibTransId="{D8CBD908-69FA-418F-9C83-08CCEEC0D0C8}"/>
    <dgm:cxn modelId="{CB2C7198-5CCA-42E0-B84F-FF614CCA5A8B}" srcId="{26B74796-97A3-411F-A70F-553656055A96}" destId="{A3A01B3F-FA7A-44B3-958F-C222235C2626}" srcOrd="3" destOrd="0" parTransId="{B4B75310-E984-4966-898C-D7FBCF9167A0}" sibTransId="{C1DE7D4A-F0E9-41F8-8F36-FCEF62628171}"/>
    <dgm:cxn modelId="{D1016055-818B-492F-9931-05C68D24DF00}" type="presOf" srcId="{26B74796-97A3-411F-A70F-553656055A96}" destId="{3AA2E8B9-7562-4B4A-AE5E-FD45DA340C48}" srcOrd="0" destOrd="0" presId="urn:microsoft.com/office/officeart/2005/8/layout/process1"/>
    <dgm:cxn modelId="{C95E3818-0C3E-4768-8A4D-622C00E6B219}" type="presParOf" srcId="{3AA2E8B9-7562-4B4A-AE5E-FD45DA340C48}" destId="{5157C2C3-EF00-48EB-8980-0B54C716AF29}" srcOrd="0" destOrd="0" presId="urn:microsoft.com/office/officeart/2005/8/layout/process1"/>
    <dgm:cxn modelId="{5A57CDEA-2B09-4D79-A842-289C7CBA0D62}" type="presOf" srcId="{C24BF908-701C-4E81-86D4-C5B704EFE2B1}" destId="{5157C2C3-EF00-48EB-8980-0B54C716AF29}" srcOrd="0" destOrd="0" presId="urn:microsoft.com/office/officeart/2005/8/layout/process1"/>
    <dgm:cxn modelId="{9A6159AA-3FB9-41A5-B7E0-4D1CA4B85E84}" type="presParOf" srcId="{3AA2E8B9-7562-4B4A-AE5E-FD45DA340C48}" destId="{4A402580-067E-4179-A3FF-D387846E2D5A}" srcOrd="1" destOrd="0" presId="urn:microsoft.com/office/officeart/2005/8/layout/process1"/>
    <dgm:cxn modelId="{D7F0ECEA-2BDD-4223-9EB0-BC29F5C920E4}" type="presOf" srcId="{B19DFBB6-D569-46AA-BAED-CD737915AD9A}" destId="{4A402580-067E-4179-A3FF-D387846E2D5A}" srcOrd="0" destOrd="0" presId="urn:microsoft.com/office/officeart/2005/8/layout/process1"/>
    <dgm:cxn modelId="{B97EDAE0-A8E5-4E9F-8157-893227272E43}" type="presParOf" srcId="{4A402580-067E-4179-A3FF-D387846E2D5A}" destId="{ACECEEAC-513A-4B77-9030-0412E5F8724F}" srcOrd="0" destOrd="0" presId="urn:microsoft.com/office/officeart/2005/8/layout/process1"/>
    <dgm:cxn modelId="{086B0980-A6FE-48CB-A400-C71A99DAA0AC}" type="presOf" srcId="{B19DFBB6-D569-46AA-BAED-CD737915AD9A}" destId="{ACECEEAC-513A-4B77-9030-0412E5F8724F}" srcOrd="1" destOrd="0" presId="urn:microsoft.com/office/officeart/2005/8/layout/process1"/>
    <dgm:cxn modelId="{C2310FD9-3363-4173-B51F-57CE3971BED0}" type="presParOf" srcId="{3AA2E8B9-7562-4B4A-AE5E-FD45DA340C48}" destId="{24CB78D4-FDE7-44AE-B443-0B22D0711452}" srcOrd="2" destOrd="0" presId="urn:microsoft.com/office/officeart/2005/8/layout/process1"/>
    <dgm:cxn modelId="{34FCD80B-C639-4782-872B-9FB8FF0822AC}" type="presOf" srcId="{A1867772-BB29-4846-8178-8EA83F135637}" destId="{24CB78D4-FDE7-44AE-B443-0B22D0711452}" srcOrd="0" destOrd="0" presId="urn:microsoft.com/office/officeart/2005/8/layout/process1"/>
    <dgm:cxn modelId="{4298CE41-1E0F-4CFA-ABA2-36AC75A0B117}" type="presParOf" srcId="{3AA2E8B9-7562-4B4A-AE5E-FD45DA340C48}" destId="{CE6A74A7-3389-4B9E-B338-3DD1BB360EAD}" srcOrd="3" destOrd="0" presId="urn:microsoft.com/office/officeart/2005/8/layout/process1"/>
    <dgm:cxn modelId="{55C40D53-A3C8-424D-8FCD-4DD1F35E21D2}" type="presOf" srcId="{60B8B894-F696-495E-928D-BB63695F3C0E}" destId="{CE6A74A7-3389-4B9E-B338-3DD1BB360EAD}" srcOrd="0" destOrd="0" presId="urn:microsoft.com/office/officeart/2005/8/layout/process1"/>
    <dgm:cxn modelId="{8812BA77-79F6-4AED-B3B1-80BA3B9F24A0}" type="presParOf" srcId="{CE6A74A7-3389-4B9E-B338-3DD1BB360EAD}" destId="{7041F2C1-D73B-4E76-9994-016FF50B5C1B}" srcOrd="0" destOrd="0" presId="urn:microsoft.com/office/officeart/2005/8/layout/process1"/>
    <dgm:cxn modelId="{7BF0A4EB-D258-4B61-8787-C7C5BB210F0F}" type="presOf" srcId="{60B8B894-F696-495E-928D-BB63695F3C0E}" destId="{7041F2C1-D73B-4E76-9994-016FF50B5C1B}" srcOrd="1" destOrd="0" presId="urn:microsoft.com/office/officeart/2005/8/layout/process1"/>
    <dgm:cxn modelId="{BB1F045D-3125-4572-AB7F-137FB3D38D53}" type="presParOf" srcId="{3AA2E8B9-7562-4B4A-AE5E-FD45DA340C48}" destId="{187F6E97-740C-48A2-A7B8-94429B9019DF}" srcOrd="4" destOrd="0" presId="urn:microsoft.com/office/officeart/2005/8/layout/process1"/>
    <dgm:cxn modelId="{66E1F153-658F-4F2C-84A3-C49D116268F1}" type="presOf" srcId="{3F8737E1-30CE-4E08-A45C-484139423B72}" destId="{187F6E97-740C-48A2-A7B8-94429B9019DF}" srcOrd="0" destOrd="0" presId="urn:microsoft.com/office/officeart/2005/8/layout/process1"/>
    <dgm:cxn modelId="{167E1CA1-000F-49C4-825A-90DCA6101222}" type="presParOf" srcId="{3AA2E8B9-7562-4B4A-AE5E-FD45DA340C48}" destId="{F142B4DC-0C58-4AF4-A7A1-653CFA2CD9A6}" srcOrd="5" destOrd="0" presId="urn:microsoft.com/office/officeart/2005/8/layout/process1"/>
    <dgm:cxn modelId="{5DCF1F9D-5A73-43B5-A0C8-A5EF9D8BF38E}" type="presOf" srcId="{D8CBD908-69FA-418F-9C83-08CCEEC0D0C8}" destId="{F142B4DC-0C58-4AF4-A7A1-653CFA2CD9A6}" srcOrd="0" destOrd="0" presId="urn:microsoft.com/office/officeart/2005/8/layout/process1"/>
    <dgm:cxn modelId="{7B742FA4-92FC-4C25-961A-2278D3F8B3CD}" type="presParOf" srcId="{F142B4DC-0C58-4AF4-A7A1-653CFA2CD9A6}" destId="{CB828D9C-AECF-413B-AE4D-151D93B9B535}" srcOrd="0" destOrd="0" presId="urn:microsoft.com/office/officeart/2005/8/layout/process1"/>
    <dgm:cxn modelId="{8A2BBEBB-0C48-475B-9FE7-8918D29A379D}" type="presOf" srcId="{D8CBD908-69FA-418F-9C83-08CCEEC0D0C8}" destId="{CB828D9C-AECF-413B-AE4D-151D93B9B535}" srcOrd="1" destOrd="0" presId="urn:microsoft.com/office/officeart/2005/8/layout/process1"/>
    <dgm:cxn modelId="{D92B04FB-55E2-41C4-8358-FD3462658322}" type="presParOf" srcId="{3AA2E8B9-7562-4B4A-AE5E-FD45DA340C48}" destId="{50D84A8F-AB65-42E9-A6F3-DE813149C3AD}" srcOrd="6" destOrd="0" presId="urn:microsoft.com/office/officeart/2005/8/layout/process1"/>
    <dgm:cxn modelId="{A33CAF02-7D48-4500-90B4-0EC8824C2BC7}" type="presOf" srcId="{A3A01B3F-FA7A-44B3-958F-C222235C2626}" destId="{50D84A8F-AB65-42E9-A6F3-DE813149C3AD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426DE649-1B76-4E4C-9F83-E7E1EFADAED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D4BC08A-3B0F-4862-A648-CF901CDA4230}" type="parTrans" cxnId="{83108E0D-5446-4B6F-B2E9-2E42F0058E09}">
      <dgm:prSet/>
      <dgm:spPr/>
      <dgm:t>
        <a:bodyPr/>
        <a:lstStyle/>
        <a:p>
          <a:endParaRPr lang="hr-HR"/>
        </a:p>
      </dgm:t>
    </dgm:pt>
    <dgm:pt modelId="{24965E13-32CB-4A14-AB4F-1B9FAA511E83}">
      <dgm:prSet/>
      <dgm:spPr>
        <a:solidFill>
          <a:srgbClr val="FFC000"/>
        </a:solidFill>
        <a:ln>
          <a:solidFill>
            <a:srgbClr val="FFFF00"/>
          </a:solidFill>
        </a:ln>
      </dgm:spPr>
      <dgm:t>
        <a:bodyPr/>
        <a:lstStyle/>
        <a:p>
          <a:pPr algn="ctr" rtl="0"/>
          <a:r>
            <a:rPr lang="hr-HR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OPĆI DIO</a:t>
          </a:r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algn="ctr"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sastoji se od Računa prihoda i rashoda i Računa financiranja koji obuhvaćaju prihode i primitke te rashode i izdatke po vrstama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8A597C-0380-4545-8CE6-7159569AA9AE}" type="sibTrans" cxnId="{83108E0D-5446-4B6F-B2E9-2E42F0058E09}">
      <dgm:prSet/>
      <dgm:spPr/>
      <dgm:t>
        <a:bodyPr/>
        <a:lstStyle/>
        <a:p>
          <a:endParaRPr lang="hr-HR"/>
        </a:p>
      </dgm:t>
    </dgm:pt>
    <dgm:pt modelId="{19B06908-8AAF-4F60-B7C2-ED0F2BA0CB41}" type="parTrans" cxnId="{E2EBD50E-9E65-4261-AC6C-190A6698384E}">
      <dgm:prSet/>
      <dgm:spPr/>
      <dgm:t>
        <a:bodyPr/>
        <a:lstStyle/>
        <a:p>
          <a:endParaRPr lang="hr-HR"/>
        </a:p>
      </dgm:t>
    </dgm:pt>
    <dgm:pt modelId="{A371F75D-0192-41E2-B2C0-B69ECFC986C5}">
      <dgm:prSet/>
      <dgm:spPr>
        <a:solidFill>
          <a:srgbClr val="FFC000"/>
        </a:solidFill>
      </dgm:spPr>
      <dgm:t>
        <a:bodyPr/>
        <a:lstStyle/>
        <a:p>
          <a:pPr algn="ctr" rtl="0"/>
          <a:r>
            <a:rPr lang="hr-HR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POSEBNI DIO</a:t>
          </a:r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algn="ctr"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sastoji se od plana rashoda i izdataka iskazanih po glavama, unutar svake glave nalaze se programi, projekti i aktivnosti koji se planiraju financirati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E3BBE4-3679-41BD-842E-6846CF1CF738}" type="sibTrans" cxnId="{E2EBD50E-9E65-4261-AC6C-190A6698384E}">
      <dgm:prSet/>
      <dgm:spPr/>
      <dgm:t>
        <a:bodyPr/>
        <a:lstStyle/>
        <a:p>
          <a:endParaRPr lang="hr-HR"/>
        </a:p>
      </dgm:t>
    </dgm:pt>
    <dgm:pt modelId="{5333B1A5-45B1-430B-804C-1BA6B5F93B84}" type="pres">
      <dgm:prSet presAssocID="{426DE649-1B76-4E4C-9F83-E7E1EFADAED8}" presName="Name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r-HR"/>
        </a:p>
      </dgm:t>
    </dgm:pt>
    <dgm:pt modelId="{4B22B70E-2422-4A34-AF63-A028A718B4B1}" type="pres">
      <dgm:prSet presAssocID="{426DE649-1B76-4E4C-9F83-E7E1EFADAED8}" presName="Name1"/>
      <dgm:spPr/>
      <dgm:t>
        <a:bodyPr/>
        <a:lstStyle/>
        <a:p/>
      </dgm:t>
    </dgm:pt>
    <dgm:pt modelId="{909C1AAC-E3C4-49A0-83DF-2C44FC1DF0B1}" type="pres">
      <dgm:prSet presAssocID="{426DE649-1B76-4E4C-9F83-E7E1EFADAED8}" presName="cycle"/>
      <dgm:spPr/>
      <dgm:t>
        <a:bodyPr/>
        <a:lstStyle/>
        <a:p/>
      </dgm:t>
    </dgm:pt>
    <dgm:pt modelId="{C34D1D3C-C91E-4BED-BC9D-87155DEF8AF3}" type="pres">
      <dgm:prSet presAssocID="{426DE649-1B76-4E4C-9F83-E7E1EFADAED8}" presName="srcNode" presStyleLbl="node1" presStyleCnt="4"/>
      <dgm:spPr/>
      <dgm:t>
        <a:bodyPr/>
        <a:lstStyle/>
        <a:p/>
      </dgm:t>
    </dgm:pt>
    <dgm:pt modelId="{3FBD6185-E45E-410A-B84D-8F0D448BF173}" type="pres">
      <dgm:prSet presAssocID="{426DE649-1B76-4E4C-9F83-E7E1EFADAED8}" presName="conn" presStyleLbl="parChTrans1D2" presStyleCnt="1"/>
      <dgm:spPr/>
      <dgm:t>
        <a:bodyPr/>
        <a:lstStyle/>
        <a:p>
          <a:endParaRPr lang="hr-HR"/>
        </a:p>
      </dgm:t>
    </dgm:pt>
    <dgm:pt modelId="{BC3E8493-646D-4AE6-A120-EF6E82F3224E}" type="pres">
      <dgm:prSet presAssocID="{426DE649-1B76-4E4C-9F83-E7E1EFADAED8}" presName="extraNode" presStyleLbl="node1" presStyleIdx="1" presStyleCnt="4"/>
      <dgm:spPr/>
      <dgm:t>
        <a:bodyPr/>
        <a:lstStyle/>
        <a:p/>
      </dgm:t>
    </dgm:pt>
    <dgm:pt modelId="{9121F4A5-3774-4862-85DB-18BAA3511B36}" type="pres">
      <dgm:prSet presAssocID="{426DE649-1B76-4E4C-9F83-E7E1EFADAED8}" presName="dstNode" presStyleLbl="node1" presStyleIdx="1" presStyleCnt="4"/>
      <dgm:spPr/>
      <dgm:t>
        <a:bodyPr/>
        <a:lstStyle/>
        <a:p/>
      </dgm:t>
    </dgm:pt>
    <dgm:pt modelId="{4069BD33-E50A-484B-9908-FBF06F504105}" type="pres">
      <dgm:prSet presAssocID="{24965E13-32CB-4A14-AB4F-1B9FAA511E83}" presName="text_1" presStyleLbl="node1" presStyleIdx="2" presStyleCnt="4" custScaleX="92080" custLinFactNeighborX="-931" custLinFactNeighborY="78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2402D6E-52C6-4142-A3AD-87E541777685}" type="pres">
      <dgm:prSet presAssocID="{24965E13-32CB-4A14-AB4F-1B9FAA511E83}" presName="accent_1"/>
      <dgm:spPr/>
      <dgm:t>
        <a:bodyPr/>
        <a:lstStyle/>
        <a:p/>
      </dgm:t>
    </dgm:pt>
    <dgm:pt modelId="{F43E58C1-459C-4D3F-A355-44C2F5C6F564}" type="pres">
      <dgm:prSet presAssocID="{24965E13-32CB-4A14-AB4F-1B9FAA511E83}" presName="accentRepeatNode" presStyleLbl="solidFgAcc1" presStyleCnt="2" custFlipVert="1" custFlipHor="0" custScaleX="4712" custScaleY="6051"/>
      <dgm:spPr/>
      <dgm:t>
        <a:bodyPr/>
        <a:lstStyle/>
        <a:p/>
      </dgm:t>
    </dgm:pt>
    <dgm:pt modelId="{DD209AC2-5E9D-4D25-BE82-751981B3BB63}" type="pres">
      <dgm:prSet presAssocID="{A371F75D-0192-41E2-B2C0-B69ECFC986C5}" presName="text_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C6EE1FC-7CA4-409D-9AEA-F57C2A591981}" type="pres">
      <dgm:prSet presAssocID="{A371F75D-0192-41E2-B2C0-B69ECFC986C5}" presName="accent_2"/>
      <dgm:spPr/>
      <dgm:t>
        <a:bodyPr/>
        <a:lstStyle/>
        <a:p/>
      </dgm:t>
    </dgm:pt>
    <dgm:pt modelId="{0C33604E-384B-43D2-B19C-1D41447883C8}" type="pres">
      <dgm:prSet presAssocID="{A371F75D-0192-41E2-B2C0-B69ECFC986C5}" presName="accentRepeatNode" presStyleLbl="solidFgAcc1" presStyleIdx="1" presStyleCnt="2" custFlipVert="1" custFlipHor="1" custScaleX="6654" custScaleY="9151" custLinFactNeighborX="-2270"/>
      <dgm:spPr/>
      <dgm:t>
        <a:bodyPr/>
        <a:lstStyle/>
        <a:p/>
      </dgm:t>
    </dgm:pt>
  </dgm:ptLst>
  <dgm:cxnLst>
    <dgm:cxn modelId="{83108E0D-5446-4B6F-B2E9-2E42F0058E09}" srcId="{426DE649-1B76-4E4C-9F83-E7E1EFADAED8}" destId="{24965E13-32CB-4A14-AB4F-1B9FAA511E83}" srcOrd="0" destOrd="0" parTransId="{0D4BC08A-3B0F-4862-A648-CF901CDA4230}" sibTransId="{C68A597C-0380-4545-8CE6-7159569AA9AE}"/>
    <dgm:cxn modelId="{E2EBD50E-9E65-4261-AC6C-190A6698384E}" srcId="{426DE649-1B76-4E4C-9F83-E7E1EFADAED8}" destId="{A371F75D-0192-41E2-B2C0-B69ECFC986C5}" srcOrd="1" destOrd="0" parTransId="{19B06908-8AAF-4F60-B7C2-ED0F2BA0CB41}" sibTransId="{3CE3BBE4-3679-41BD-842E-6846CF1CF738}"/>
    <dgm:cxn modelId="{278C9FFD-739F-4E6A-A7D9-54E4D9543384}" type="presOf" srcId="{426DE649-1B76-4E4C-9F83-E7E1EFADAED8}" destId="{5333B1A5-45B1-430B-804C-1BA6B5F93B84}" srcOrd="0" destOrd="0" presId="urn:microsoft.com/office/officeart/2008/layout/VerticalCurvedList"/>
    <dgm:cxn modelId="{1C33ECAF-4A97-4A8F-B41C-7CDBE4307606}" type="presParOf" srcId="{5333B1A5-45B1-430B-804C-1BA6B5F93B84}" destId="{4B22B70E-2422-4A34-AF63-A028A718B4B1}" srcOrd="0" destOrd="0" presId="urn:microsoft.com/office/officeart/2008/layout/VerticalCurvedList"/>
    <dgm:cxn modelId="{13B2E760-6463-459A-B6B5-96A4FBC727AB}" type="presParOf" srcId="{4B22B70E-2422-4A34-AF63-A028A718B4B1}" destId="{909C1AAC-E3C4-49A0-83DF-2C44FC1DF0B1}" srcOrd="0" destOrd="0" presId="urn:microsoft.com/office/officeart/2008/layout/VerticalCurvedList"/>
    <dgm:cxn modelId="{6F8C1A3F-0FE9-438C-BAB4-B901FF21D86B}" type="presParOf" srcId="{909C1AAC-E3C4-49A0-83DF-2C44FC1DF0B1}" destId="{C34D1D3C-C91E-4BED-BC9D-87155DEF8AF3}" srcOrd="0" destOrd="0" presId="urn:microsoft.com/office/officeart/2008/layout/VerticalCurvedList"/>
    <dgm:cxn modelId="{ED4CB7D6-2C6A-4A76-AA30-9299D16204DA}" type="presParOf" srcId="{909C1AAC-E3C4-49A0-83DF-2C44FC1DF0B1}" destId="{3FBD6185-E45E-410A-B84D-8F0D448BF173}" srcOrd="1" destOrd="0" presId="urn:microsoft.com/office/officeart/2008/layout/VerticalCurvedList"/>
    <dgm:cxn modelId="{38281BAA-F154-4897-A92E-1065C76E16E8}" type="presOf" srcId="{C68A597C-0380-4545-8CE6-7159569AA9AE}" destId="{3FBD6185-E45E-410A-B84D-8F0D448BF173}" srcOrd="0" destOrd="0" presId="urn:microsoft.com/office/officeart/2008/layout/VerticalCurvedList"/>
    <dgm:cxn modelId="{B8CA04FE-6837-4A4E-A366-D8A9FEE87F11}" type="presParOf" srcId="{909C1AAC-E3C4-49A0-83DF-2C44FC1DF0B1}" destId="{BC3E8493-646D-4AE6-A120-EF6E82F3224E}" srcOrd="2" destOrd="0" presId="urn:microsoft.com/office/officeart/2008/layout/VerticalCurvedList"/>
    <dgm:cxn modelId="{17C276EA-519D-4E95-BA0B-7EE10C95880E}" type="presParOf" srcId="{909C1AAC-E3C4-49A0-83DF-2C44FC1DF0B1}" destId="{9121F4A5-3774-4862-85DB-18BAA3511B36}" srcOrd="3" destOrd="0" presId="urn:microsoft.com/office/officeart/2008/layout/VerticalCurvedList"/>
    <dgm:cxn modelId="{38C81E74-09D0-4D64-93ED-CA8E38A03EFE}" type="presParOf" srcId="{4B22B70E-2422-4A34-AF63-A028A718B4B1}" destId="{4069BD33-E50A-484B-9908-FBF06F504105}" srcOrd="1" destOrd="0" presId="urn:microsoft.com/office/officeart/2008/layout/VerticalCurvedList"/>
    <dgm:cxn modelId="{909202E9-44CE-492A-A629-BCDDEB4E8B8C}" type="presOf" srcId="{24965E13-32CB-4A14-AB4F-1B9FAA511E83}" destId="{4069BD33-E50A-484B-9908-FBF06F504105}" srcOrd="0" destOrd="0" presId="urn:microsoft.com/office/officeart/2008/layout/VerticalCurvedList"/>
    <dgm:cxn modelId="{7DD43C81-2162-419D-9E35-BFE9D1A86613}" type="presParOf" srcId="{4B22B70E-2422-4A34-AF63-A028A718B4B1}" destId="{D2402D6E-52C6-4142-A3AD-87E541777685}" srcOrd="2" destOrd="0" presId="urn:microsoft.com/office/officeart/2008/layout/VerticalCurvedList"/>
    <dgm:cxn modelId="{3AD33CE0-C8E5-4FCD-85B8-5A74CB2AC215}" type="presParOf" srcId="{D2402D6E-52C6-4142-A3AD-87E541777685}" destId="{F43E58C1-459C-4D3F-A355-44C2F5C6F564}" srcOrd="0" destOrd="0" presId="urn:microsoft.com/office/officeart/2008/layout/VerticalCurvedList"/>
    <dgm:cxn modelId="{D65347C1-8E37-4D2C-9E64-0495AA4F2F29}" type="presParOf" srcId="{4B22B70E-2422-4A34-AF63-A028A718B4B1}" destId="{DD209AC2-5E9D-4D25-BE82-751981B3BB63}" srcOrd="3" destOrd="0" presId="urn:microsoft.com/office/officeart/2008/layout/VerticalCurvedList"/>
    <dgm:cxn modelId="{82EC8CF8-BDCB-4393-BA0C-12945514B7EC}" type="presOf" srcId="{A371F75D-0192-41E2-B2C0-B69ECFC986C5}" destId="{DD209AC2-5E9D-4D25-BE82-751981B3BB63}" srcOrd="0" destOrd="0" presId="urn:microsoft.com/office/officeart/2008/layout/VerticalCurvedList"/>
    <dgm:cxn modelId="{E5D008BE-0796-4C4A-B4D2-759054639965}" type="presParOf" srcId="{4B22B70E-2422-4A34-AF63-A028A718B4B1}" destId="{7C6EE1FC-7CA4-409D-9AEA-F57C2A591981}" srcOrd="4" destOrd="0" presId="urn:microsoft.com/office/officeart/2008/layout/VerticalCurvedList"/>
    <dgm:cxn modelId="{C320BDED-957E-4B59-A7AC-22F1C2FDEC81}" type="presParOf" srcId="{7C6EE1FC-7CA4-409D-9AEA-F57C2A591981}" destId="{0C33604E-384B-43D2-B19C-1D41447883C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3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DDD5EECB-D8C6-4824-A360-27001EE3CB7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CA90A0B-FC65-4AE0-B72A-0B42543D7C03}" type="parTrans" cxnId="{8A5F49F0-89A8-4C90-9EF7-222F1E7D4702}">
      <dgm:prSet/>
      <dgm:spPr/>
      <dgm:t>
        <a:bodyPr/>
        <a:lstStyle/>
        <a:p>
          <a:pPr algn="l"/>
          <a:endParaRPr lang="hr-HR"/>
        </a:p>
      </dgm:t>
    </dgm:pt>
    <dgm:pt modelId="{D3D6D9FA-0786-488C-87B1-8E48CF33E71E}">
      <dgm:prSet/>
      <dgm:spPr>
        <a:solidFill>
          <a:srgbClr val="FFC000"/>
        </a:solidFill>
      </dgm:spPr>
      <dgm:t>
        <a:bodyPr/>
        <a:lstStyle/>
        <a:p>
          <a:pPr algn="l"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Koji su i u kojim iznosima su planirani prihodi Općine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0CB96D-836E-40DC-A3B4-EFDBB2F9E4A4}" type="sibTrans" cxnId="{8A5F49F0-89A8-4C90-9EF7-222F1E7D4702}">
      <dgm:prSet/>
      <dgm:spPr/>
      <dgm:t>
        <a:bodyPr/>
        <a:lstStyle/>
        <a:p>
          <a:pPr algn="l"/>
          <a:endParaRPr lang="hr-HR"/>
        </a:p>
      </dgm:t>
    </dgm:pt>
    <dgm:pt modelId="{E650CBAA-8D88-4A33-9D12-55D8D7F8D505}" type="parTrans" cxnId="{BEAB3707-07D0-4831-9B2D-75C99E6F23A3}">
      <dgm:prSet/>
      <dgm:spPr/>
      <dgm:t>
        <a:bodyPr/>
        <a:lstStyle/>
        <a:p>
          <a:pPr algn="l"/>
          <a:endParaRPr lang="hr-HR"/>
        </a:p>
      </dgm:t>
    </dgm:pt>
    <dgm:pt modelId="{D00B8A3B-99B0-4009-B4B4-B84CABC309DD}">
      <dgm:prSet/>
      <dgm:spPr>
        <a:solidFill>
          <a:srgbClr val="FFC000"/>
        </a:solidFill>
      </dgm:spPr>
      <dgm:t>
        <a:bodyPr/>
        <a:lstStyle/>
        <a:p>
          <a:pPr algn="l"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Koliki su ukupni rashodi Općine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4845C8-6B39-4EAD-A700-1E9E949743C8}" type="sibTrans" cxnId="{BEAB3707-07D0-4831-9B2D-75C99E6F23A3}">
      <dgm:prSet/>
      <dgm:spPr/>
      <dgm:t>
        <a:bodyPr/>
        <a:lstStyle/>
        <a:p>
          <a:pPr algn="l"/>
          <a:endParaRPr lang="hr-HR"/>
        </a:p>
      </dgm:t>
    </dgm:pt>
    <dgm:pt modelId="{A35FE9B8-08FB-4B00-8BFA-FBA17CC0FF1C}" type="parTrans" cxnId="{FC55644D-EA13-42E9-BA95-798D2E46632B}">
      <dgm:prSet/>
      <dgm:spPr/>
      <dgm:t>
        <a:bodyPr/>
        <a:lstStyle/>
        <a:p>
          <a:pPr algn="l"/>
          <a:endParaRPr lang="hr-HR"/>
        </a:p>
      </dgm:t>
    </dgm:pt>
    <dgm:pt modelId="{681F6689-BDFA-4219-BFE2-F68A52A98937}">
      <dgm:prSet/>
      <dgm:spPr>
        <a:solidFill>
          <a:srgbClr val="FFC000"/>
        </a:solidFill>
      </dgm:spPr>
      <dgm:t>
        <a:bodyPr/>
        <a:lstStyle/>
        <a:p>
          <a:pPr algn="l"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sredstava odlazi na izgradnju infrastrukture, uređenje i opremanje prostora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43520F-563F-4090-A5DF-77CFB25DFF28}" type="sibTrans" cxnId="{FC55644D-EA13-42E9-BA95-798D2E46632B}">
      <dgm:prSet/>
      <dgm:spPr/>
      <dgm:t>
        <a:bodyPr/>
        <a:lstStyle/>
        <a:p>
          <a:pPr algn="l"/>
          <a:endParaRPr lang="hr-HR"/>
        </a:p>
      </dgm:t>
    </dgm:pt>
    <dgm:pt modelId="{2D784953-B3D6-40D5-9885-A73C493B076F}" type="parTrans" cxnId="{D37F14AD-3E9B-46C4-9AB5-8C74D63BCA21}">
      <dgm:prSet/>
      <dgm:spPr/>
      <dgm:t>
        <a:bodyPr/>
        <a:lstStyle/>
        <a:p>
          <a:pPr algn="l"/>
          <a:endParaRPr lang="hr-HR"/>
        </a:p>
      </dgm:t>
    </dgm:pt>
    <dgm:pt modelId="{50B080A4-74DF-40C1-96C5-16E2433A340E}">
      <dgm:prSet/>
      <dgm:spPr>
        <a:solidFill>
          <a:srgbClr val="FFC000"/>
        </a:solidFill>
      </dgm:spPr>
      <dgm:t>
        <a:bodyPr/>
        <a:lstStyle/>
        <a:p>
          <a:pPr algn="l"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se sredstava troši za financiranje programa u poljoprivredi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AB2CAA-18F4-4FF8-9478-B423E5E1F32C}" type="sibTrans" cxnId="{D37F14AD-3E9B-46C4-9AB5-8C74D63BCA21}">
      <dgm:prSet/>
      <dgm:spPr/>
      <dgm:t>
        <a:bodyPr/>
        <a:lstStyle/>
        <a:p>
          <a:pPr algn="l"/>
          <a:endParaRPr lang="hr-HR"/>
        </a:p>
      </dgm:t>
    </dgm:pt>
    <dgm:pt modelId="{4B40DFDA-80D1-4949-AF97-0E46C05EE09F}" type="parTrans" cxnId="{D9FCAD45-E3E4-4367-9E1C-B87B5169C72A}">
      <dgm:prSet/>
      <dgm:spPr/>
      <dgm:t>
        <a:bodyPr/>
        <a:lstStyle/>
        <a:p>
          <a:pPr algn="l"/>
          <a:endParaRPr lang="hr-HR"/>
        </a:p>
      </dgm:t>
    </dgm:pt>
    <dgm:pt modelId="{03D5A4BB-9773-4F9E-846C-2F59594FD462}">
      <dgm:prSet/>
      <dgm:spPr>
        <a:solidFill>
          <a:srgbClr val="FFC000"/>
        </a:solidFill>
      </dgm:spPr>
      <dgm:t>
        <a:bodyPr/>
        <a:lstStyle/>
        <a:p>
          <a:pPr algn="l"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se sredstava izdvaja za predškolski odgoj i obrazovanje, te socijalnu skrb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EFFEC4-D26D-420B-9168-B6B494F61D0B}" type="sibTrans" cxnId="{D9FCAD45-E3E4-4367-9E1C-B87B5169C72A}">
      <dgm:prSet/>
      <dgm:spPr/>
      <dgm:t>
        <a:bodyPr/>
        <a:lstStyle/>
        <a:p>
          <a:pPr algn="l"/>
          <a:endParaRPr lang="hr-HR"/>
        </a:p>
      </dgm:t>
    </dgm:pt>
    <dgm:pt modelId="{3CF40757-0B91-4EAB-968A-D66219BADA8C}" type="parTrans" cxnId="{3EBB3478-625C-4630-8316-9930E6B38598}">
      <dgm:prSet/>
      <dgm:spPr/>
      <dgm:t>
        <a:bodyPr/>
        <a:lstStyle/>
        <a:p>
          <a:pPr algn="l"/>
          <a:endParaRPr lang="hr-HR"/>
        </a:p>
      </dgm:t>
    </dgm:pt>
    <dgm:pt modelId="{8CB2E619-CD96-4937-9F4C-AE40347926B7}">
      <dgm:prSet/>
      <dgm:spPr>
        <a:solidFill>
          <a:srgbClr val="FFC000"/>
        </a:solidFill>
      </dgm:spPr>
      <dgm:t>
        <a:bodyPr/>
        <a:lstStyle/>
        <a:p>
          <a:pPr algn="l"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se sredstava izdvaja za rad udruga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57E619-DE86-432A-8925-B398CCCDBBC2}" type="sibTrans" cxnId="{3EBB3478-625C-4630-8316-9930E6B38598}">
      <dgm:prSet/>
      <dgm:spPr/>
      <dgm:t>
        <a:bodyPr/>
        <a:lstStyle/>
        <a:p>
          <a:pPr algn="l"/>
          <a:endParaRPr lang="hr-HR"/>
        </a:p>
      </dgm:t>
    </dgm:pt>
    <dgm:pt modelId="{C6EA9D82-0163-4D75-B6A0-988753F2E3F2}" type="parTrans" cxnId="{D55B3596-AF8C-46DA-947F-FA5B958ACA55}">
      <dgm:prSet/>
      <dgm:spPr/>
      <dgm:t>
        <a:bodyPr/>
        <a:lstStyle/>
        <a:p>
          <a:pPr algn="l"/>
          <a:endParaRPr lang="hr-HR"/>
        </a:p>
      </dgm:t>
    </dgm:pt>
    <dgm:pt modelId="{53C37F91-90CE-4C38-A86D-65AAAC885434}">
      <dgm:prSet/>
      <dgm:spPr>
        <a:solidFill>
          <a:srgbClr val="FFC000"/>
        </a:solidFill>
      </dgm:spPr>
      <dgm:t>
        <a:bodyPr/>
        <a:lstStyle/>
        <a:p>
          <a:pPr algn="l"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se sredstava troši na održavanje komunalne infrastrukture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0DD78E-169F-4023-8186-CE72F35C50B0}" type="sibTrans" cxnId="{D55B3596-AF8C-46DA-947F-FA5B958ACA55}">
      <dgm:prSet/>
      <dgm:spPr/>
      <dgm:t>
        <a:bodyPr/>
        <a:lstStyle/>
        <a:p>
          <a:pPr algn="l"/>
          <a:endParaRPr lang="hr-HR"/>
        </a:p>
      </dgm:t>
    </dgm:pt>
    <dgm:pt modelId="{090ECDDE-B3B6-4CA8-9DAB-9367C2A96825}" type="pres">
      <dgm:prSet presAssocID="{DDD5EECB-D8C6-4824-A360-27001EE3CB7F}" presName="linear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B54BAA0-9C46-4D77-B263-41DE4C6851F5}" type="pres">
      <dgm:prSet presAssocID="{D3D6D9FA-0786-488C-87B1-8E48CF33E71E}" presName="parentText" presStyleLbl="node1" presStyleCnt="7" custLinFactY="-6301" custLinFactNeighborX="-13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0269F33-A43B-46CF-B04E-AF8A62A39B03}" type="pres">
      <dgm:prSet presAssocID="{720CB96D-836E-40DC-A3B4-EFDBB2F9E4A4}" presName="spacer"/>
      <dgm:spPr/>
      <dgm:t>
        <a:bodyPr/>
        <a:lstStyle/>
        <a:p/>
      </dgm:t>
    </dgm:pt>
    <dgm:pt modelId="{0C32C0FF-8A03-468B-B4F9-8FA0EA0C7BAA}" type="pres">
      <dgm:prSet presAssocID="{D00B8A3B-99B0-4009-B4B4-B84CABC309DD}" presName="parentText" presStyleLbl="node1" presStyleIdx="1" presStyleCnt="7" custLinFactNeighborX="-1921" custLinFactNeighborY="8639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55DC3FC-D9B8-4F1D-8153-029457C8C03D}" type="pres">
      <dgm:prSet presAssocID="{8C4845C8-6B39-4EAD-A700-1E9E949743C8}" presName="spacer"/>
      <dgm:spPr/>
      <dgm:t>
        <a:bodyPr/>
        <a:lstStyle/>
        <a:p/>
      </dgm:t>
    </dgm:pt>
    <dgm:pt modelId="{36940397-0CBE-425E-8003-440658DF4E3C}" type="pres">
      <dgm:prSet presAssocID="{681F6689-BDFA-4219-BFE2-F68A52A98937}" presName="parentText" presStyleLbl="node1" presStyleIdx="2" presStyleCnt="7" custLinFactNeighborX="137" custLinFactNeighborY="43197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206506A-98FF-4E55-BD27-BBE9CF4022FA}" type="pres">
      <dgm:prSet presAssocID="{B343520F-563F-4090-A5DF-77CFB25DFF28}" presName="spacer"/>
      <dgm:spPr/>
      <dgm:t>
        <a:bodyPr/>
        <a:lstStyle/>
        <a:p/>
      </dgm:t>
    </dgm:pt>
    <dgm:pt modelId="{65D89F04-15C6-48AA-B4FB-C5C41666392B}" type="pres">
      <dgm:prSet presAssocID="{50B080A4-74DF-40C1-96C5-16E2433A340E}" presName="parentText" presStyleLbl="node1" presStyleIdx="3" presStyleCnt="7" custLinFactY="323455" custLinFactNeighborX="-274" custLinFactNeighborY="4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758BAA4-2DBF-4952-8C49-0A69FB5E858E}" type="pres">
      <dgm:prSet presAssocID="{80AB2CAA-18F4-4FF8-9478-B423E5E1F32C}" presName="spacer"/>
      <dgm:spPr/>
      <dgm:t>
        <a:bodyPr/>
        <a:lstStyle/>
        <a:p/>
      </dgm:t>
    </dgm:pt>
    <dgm:pt modelId="{E8A60495-E713-4F45-9799-7A087E3862F4}" type="pres">
      <dgm:prSet presAssocID="{03D5A4BB-9773-4F9E-846C-2F59594FD462}" presName="parentText" presStyleLbl="node1" presStyleIdx="4" presStyleCnt="7" custLinFactY="8688" custLinFactNeighborX="-13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EE9F1A2-7D19-40E3-B96C-09F8A860112C}" type="pres">
      <dgm:prSet presAssocID="{85EFFEC4-D26D-420B-9168-B6B494F61D0B}" presName="spacer"/>
      <dgm:spPr/>
      <dgm:t>
        <a:bodyPr/>
        <a:lstStyle/>
        <a:p/>
      </dgm:t>
    </dgm:pt>
    <dgm:pt modelId="{20DA5282-54EF-47CB-A741-1CCE8BD24B0F}" type="pres">
      <dgm:prSet presAssocID="{8CB2E619-CD96-4937-9F4C-AE40347926B7}" presName="parentText" presStyleLbl="node1" presStyleIdx="5" presStyleCnt="7" custLinFactY="16420" custLinFactNeighborX="-68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511FA53-85A5-4EBD-8A0A-8B8854EB68D6}" type="pres">
      <dgm:prSet presAssocID="{7257E619-DE86-432A-8925-B398CCCDBBC2}" presName="spacer"/>
      <dgm:spPr/>
      <dgm:t>
        <a:bodyPr/>
        <a:lstStyle/>
        <a:p/>
      </dgm:t>
    </dgm:pt>
    <dgm:pt modelId="{605AA1D9-7564-4267-B5C1-1C009C6BA72F}" type="pres">
      <dgm:prSet presAssocID="{53C37F91-90CE-4C38-A86D-65AAAC885434}" presName="parentText" presStyleLbl="node1" presStyleIdx="6" presStyleCnt="7" custLinFactY="-288991" custLinFactNeighborY="-3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8A5F49F0-89A8-4C90-9EF7-222F1E7D4702}" srcId="{DDD5EECB-D8C6-4824-A360-27001EE3CB7F}" destId="{D3D6D9FA-0786-488C-87B1-8E48CF33E71E}" srcOrd="0" destOrd="0" parTransId="{5CA90A0B-FC65-4AE0-B72A-0B42543D7C03}" sibTransId="{720CB96D-836E-40DC-A3B4-EFDBB2F9E4A4}"/>
    <dgm:cxn modelId="{BEAB3707-07D0-4831-9B2D-75C99E6F23A3}" srcId="{DDD5EECB-D8C6-4824-A360-27001EE3CB7F}" destId="{D00B8A3B-99B0-4009-B4B4-B84CABC309DD}" srcOrd="1" destOrd="0" parTransId="{E650CBAA-8D88-4A33-9D12-55D8D7F8D505}" sibTransId="{8C4845C8-6B39-4EAD-A700-1E9E949743C8}"/>
    <dgm:cxn modelId="{FC55644D-EA13-42E9-BA95-798D2E46632B}" srcId="{DDD5EECB-D8C6-4824-A360-27001EE3CB7F}" destId="{681F6689-BDFA-4219-BFE2-F68A52A98937}" srcOrd="2" destOrd="0" parTransId="{A35FE9B8-08FB-4B00-8BFA-FBA17CC0FF1C}" sibTransId="{B343520F-563F-4090-A5DF-77CFB25DFF28}"/>
    <dgm:cxn modelId="{D37F14AD-3E9B-46C4-9AB5-8C74D63BCA21}" srcId="{DDD5EECB-D8C6-4824-A360-27001EE3CB7F}" destId="{50B080A4-74DF-40C1-96C5-16E2433A340E}" srcOrd="3" destOrd="0" parTransId="{2D784953-B3D6-40D5-9885-A73C493B076F}" sibTransId="{80AB2CAA-18F4-4FF8-9478-B423E5E1F32C}"/>
    <dgm:cxn modelId="{D9FCAD45-E3E4-4367-9E1C-B87B5169C72A}" srcId="{DDD5EECB-D8C6-4824-A360-27001EE3CB7F}" destId="{03D5A4BB-9773-4F9E-846C-2F59594FD462}" srcOrd="4" destOrd="0" parTransId="{4B40DFDA-80D1-4949-AF97-0E46C05EE09F}" sibTransId="{85EFFEC4-D26D-420B-9168-B6B494F61D0B}"/>
    <dgm:cxn modelId="{3EBB3478-625C-4630-8316-9930E6B38598}" srcId="{DDD5EECB-D8C6-4824-A360-27001EE3CB7F}" destId="{8CB2E619-CD96-4937-9F4C-AE40347926B7}" srcOrd="5" destOrd="0" parTransId="{3CF40757-0B91-4EAB-968A-D66219BADA8C}" sibTransId="{7257E619-DE86-432A-8925-B398CCCDBBC2}"/>
    <dgm:cxn modelId="{D55B3596-AF8C-46DA-947F-FA5B958ACA55}" srcId="{DDD5EECB-D8C6-4824-A360-27001EE3CB7F}" destId="{53C37F91-90CE-4C38-A86D-65AAAC885434}" srcOrd="6" destOrd="0" parTransId="{C6EA9D82-0163-4D75-B6A0-988753F2E3F2}" sibTransId="{E20DD78E-169F-4023-8186-CE72F35C50B0}"/>
    <dgm:cxn modelId="{A32D7473-38A5-458A-A51B-0D4A1076E1E7}" type="presOf" srcId="{DDD5EECB-D8C6-4824-A360-27001EE3CB7F}" destId="{090ECDDE-B3B6-4CA8-9DAB-9367C2A96825}" srcOrd="0" destOrd="0" presId="urn:microsoft.com/office/officeart/2005/8/layout/vList2"/>
    <dgm:cxn modelId="{2FF0D019-6079-47B8-A375-3AF8C44CEA4C}" type="presParOf" srcId="{090ECDDE-B3B6-4CA8-9DAB-9367C2A96825}" destId="{1B54BAA0-9C46-4D77-B263-41DE4C6851F5}" srcOrd="0" destOrd="0" presId="urn:microsoft.com/office/officeart/2005/8/layout/vList2"/>
    <dgm:cxn modelId="{CA29C736-0AC4-405D-B571-F472EC15397C}" type="presOf" srcId="{D3D6D9FA-0786-488C-87B1-8E48CF33E71E}" destId="{1B54BAA0-9C46-4D77-B263-41DE4C6851F5}" srcOrd="0" destOrd="0" presId="urn:microsoft.com/office/officeart/2005/8/layout/vList2"/>
    <dgm:cxn modelId="{3A94BC1D-2A98-46D8-A2CA-03330C40F486}" type="presParOf" srcId="{090ECDDE-B3B6-4CA8-9DAB-9367C2A96825}" destId="{10269F33-A43B-46CF-B04E-AF8A62A39B03}" srcOrd="1" destOrd="0" presId="urn:microsoft.com/office/officeart/2005/8/layout/vList2"/>
    <dgm:cxn modelId="{DF44C573-67DF-4078-8140-2732212DE8BC}" type="presParOf" srcId="{090ECDDE-B3B6-4CA8-9DAB-9367C2A96825}" destId="{0C32C0FF-8A03-468B-B4F9-8FA0EA0C7BAA}" srcOrd="2" destOrd="0" presId="urn:microsoft.com/office/officeart/2005/8/layout/vList2"/>
    <dgm:cxn modelId="{473EBE59-3BD4-44D3-A866-710B3AD45C0B}" type="presOf" srcId="{D00B8A3B-99B0-4009-B4B4-B84CABC309DD}" destId="{0C32C0FF-8A03-468B-B4F9-8FA0EA0C7BAA}" srcOrd="0" destOrd="0" presId="urn:microsoft.com/office/officeart/2005/8/layout/vList2"/>
    <dgm:cxn modelId="{A915A819-A1D3-46D4-BE52-0A3BA52D70F0}" type="presParOf" srcId="{090ECDDE-B3B6-4CA8-9DAB-9367C2A96825}" destId="{B55DC3FC-D9B8-4F1D-8153-029457C8C03D}" srcOrd="3" destOrd="0" presId="urn:microsoft.com/office/officeart/2005/8/layout/vList2"/>
    <dgm:cxn modelId="{99EE36F8-EC95-43A6-9DE7-6D3B5CE97FD6}" type="presParOf" srcId="{090ECDDE-B3B6-4CA8-9DAB-9367C2A96825}" destId="{36940397-0CBE-425E-8003-440658DF4E3C}" srcOrd="4" destOrd="0" presId="urn:microsoft.com/office/officeart/2005/8/layout/vList2"/>
    <dgm:cxn modelId="{ECA64B83-915A-4D3C-9998-824C20480689}" type="presOf" srcId="{681F6689-BDFA-4219-BFE2-F68A52A98937}" destId="{36940397-0CBE-425E-8003-440658DF4E3C}" srcOrd="0" destOrd="0" presId="urn:microsoft.com/office/officeart/2005/8/layout/vList2"/>
    <dgm:cxn modelId="{75D08EC3-0919-4121-8A9B-FD10B00F1CC0}" type="presParOf" srcId="{090ECDDE-B3B6-4CA8-9DAB-9367C2A96825}" destId="{4206506A-98FF-4E55-BD27-BBE9CF4022FA}" srcOrd="5" destOrd="0" presId="urn:microsoft.com/office/officeart/2005/8/layout/vList2"/>
    <dgm:cxn modelId="{4944D10A-FA46-443A-B0C4-8DCA4406A5D4}" type="presParOf" srcId="{090ECDDE-B3B6-4CA8-9DAB-9367C2A96825}" destId="{65D89F04-15C6-48AA-B4FB-C5C41666392B}" srcOrd="6" destOrd="0" presId="urn:microsoft.com/office/officeart/2005/8/layout/vList2"/>
    <dgm:cxn modelId="{2E013746-5F5F-419E-8FA8-39068AEBE3F6}" type="presOf" srcId="{50B080A4-74DF-40C1-96C5-16E2433A340E}" destId="{65D89F04-15C6-48AA-B4FB-C5C41666392B}" srcOrd="0" destOrd="0" presId="urn:microsoft.com/office/officeart/2005/8/layout/vList2"/>
    <dgm:cxn modelId="{8429493C-E39B-4299-842B-1DAF6FDEAFD9}" type="presParOf" srcId="{090ECDDE-B3B6-4CA8-9DAB-9367C2A96825}" destId="{1758BAA4-2DBF-4952-8C49-0A69FB5E858E}" srcOrd="7" destOrd="0" presId="urn:microsoft.com/office/officeart/2005/8/layout/vList2"/>
    <dgm:cxn modelId="{4E7DB338-0E12-4FA8-A668-D84BC7E5D9CB}" type="presParOf" srcId="{090ECDDE-B3B6-4CA8-9DAB-9367C2A96825}" destId="{E8A60495-E713-4F45-9799-7A087E3862F4}" srcOrd="8" destOrd="0" presId="urn:microsoft.com/office/officeart/2005/8/layout/vList2"/>
    <dgm:cxn modelId="{21046995-F331-4A2D-9F41-179E3BD6A2DF}" type="presOf" srcId="{03D5A4BB-9773-4F9E-846C-2F59594FD462}" destId="{E8A60495-E713-4F45-9799-7A087E3862F4}" srcOrd="0" destOrd="0" presId="urn:microsoft.com/office/officeart/2005/8/layout/vList2"/>
    <dgm:cxn modelId="{272B496E-033D-4A46-83E5-D2D1F233431C}" type="presParOf" srcId="{090ECDDE-B3B6-4CA8-9DAB-9367C2A96825}" destId="{FEE9F1A2-7D19-40E3-B96C-09F8A860112C}" srcOrd="9" destOrd="0" presId="urn:microsoft.com/office/officeart/2005/8/layout/vList2"/>
    <dgm:cxn modelId="{D9FACBA7-CE75-4651-9236-5F2DAE629652}" type="presParOf" srcId="{090ECDDE-B3B6-4CA8-9DAB-9367C2A96825}" destId="{20DA5282-54EF-47CB-A741-1CCE8BD24B0F}" srcOrd="10" destOrd="0" presId="urn:microsoft.com/office/officeart/2005/8/layout/vList2"/>
    <dgm:cxn modelId="{DC8BBB38-35D9-4CD5-80B4-4A4F993DE40B}" type="presOf" srcId="{8CB2E619-CD96-4937-9F4C-AE40347926B7}" destId="{20DA5282-54EF-47CB-A741-1CCE8BD24B0F}" srcOrd="0" destOrd="0" presId="urn:microsoft.com/office/officeart/2005/8/layout/vList2"/>
    <dgm:cxn modelId="{BEDD7C8A-B405-45C2-B843-C6408A7DC503}" type="presParOf" srcId="{090ECDDE-B3B6-4CA8-9DAB-9367C2A96825}" destId="{3511FA53-85A5-4EBD-8A0A-8B8854EB68D6}" srcOrd="11" destOrd="0" presId="urn:microsoft.com/office/officeart/2005/8/layout/vList2"/>
    <dgm:cxn modelId="{F1573938-CC04-41CC-9D48-4926E1D783B2}" type="presParOf" srcId="{090ECDDE-B3B6-4CA8-9DAB-9367C2A96825}" destId="{605AA1D9-7564-4267-B5C1-1C009C6BA72F}" srcOrd="12" destOrd="0" presId="urn:microsoft.com/office/officeart/2005/8/layout/vList2"/>
    <dgm:cxn modelId="{ABC9A9B9-94C0-4C83-942A-2215A2F0A09F}" type="presOf" srcId="{53C37F91-90CE-4C38-A86D-65AAAC885434}" destId="{605AA1D9-7564-4267-B5C1-1C009C6BA72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4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C800A9C1-436E-4E6F-8012-8A35CBF402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799EE755-4D0F-4A70-BC0D-7CEA732A867B}" type="parTrans" cxnId="{F8865857-CF3F-473A-AE7F-8A2C75ADEFC3}">
      <dgm:prSet/>
      <dgm:spPr/>
      <dgm:t>
        <a:bodyPr/>
        <a:lstStyle/>
        <a:p>
          <a:endParaRPr lang="hr-HR"/>
        </a:p>
      </dgm:t>
    </dgm:pt>
    <dgm:pt modelId="{770B8AEF-DB51-470A-9C09-840425504639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2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hr-HR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Mora biti URAVNOTEŽEN, što znači da ukupna visina planiranih prihoda mora biti jednaka ukupnoj visini planiranih rashoda</a:t>
          </a:r>
          <a:endParaRPr lang="hr-HR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DDA433-A951-4949-84DF-A15EE0AAB4DA}" type="sibTrans" cxnId="{F8865857-CF3F-473A-AE7F-8A2C75ADEFC3}">
      <dgm:prSet/>
      <dgm:spPr/>
      <dgm:t>
        <a:bodyPr/>
        <a:lstStyle/>
        <a:p>
          <a:endParaRPr lang="hr-HR"/>
        </a:p>
      </dgm:t>
    </dgm:pt>
    <dgm:pt modelId="{663F79B7-8064-489A-BDD5-DC35443CA1E4}" type="parTrans" cxnId="{9592EBBE-2F90-4F0B-A6FC-C6DCC5D0FC4A}">
      <dgm:prSet/>
      <dgm:spPr/>
      <dgm:t>
        <a:bodyPr/>
        <a:lstStyle/>
        <a:p>
          <a:endParaRPr lang="hr-HR"/>
        </a:p>
      </dgm:t>
    </dgm:pt>
    <dgm:pt modelId="{36DFC5E7-1F47-4650-A199-6FB951DE7435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2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hr-HR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Ukoliko postoji preneseni manjak ili višak prihoda i primitaka iz prethodne godine, isti mora biti uključen   u Proračun</a:t>
          </a:r>
          <a:endParaRPr lang="hr-HR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0D0463-D695-4689-BA25-E292C2869FC8}" type="sibTrans" cxnId="{9592EBBE-2F90-4F0B-A6FC-C6DCC5D0FC4A}">
      <dgm:prSet/>
      <dgm:spPr/>
      <dgm:t>
        <a:bodyPr/>
        <a:lstStyle/>
        <a:p>
          <a:endParaRPr lang="hr-HR"/>
        </a:p>
      </dgm:t>
    </dgm:pt>
    <dgm:pt modelId="{3B151F8C-8E60-4251-966C-BECC577130EB}" type="pres">
      <dgm:prSet presAssocID="{C800A9C1-436E-4E6F-8012-8A35CBF40262}" presName="linear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295F19B-27C7-4629-BD88-FFFB30846CAB}" type="pres">
      <dgm:prSet presAssocID="{770B8AEF-DB51-470A-9C09-840425504639}" presName="parentText" presStyleLbl="node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9F8FBA6-7243-45AD-8170-DA73D148E941}" type="pres">
      <dgm:prSet presAssocID="{EBDDA433-A951-4949-84DF-A15EE0AAB4DA}" presName="spacer"/>
      <dgm:spPr/>
      <dgm:t>
        <a:bodyPr/>
        <a:lstStyle/>
        <a:p/>
      </dgm:t>
    </dgm:pt>
    <dgm:pt modelId="{4298649F-D196-4352-968E-5A6E15995EC4}" type="pres">
      <dgm:prSet presAssocID="{36DFC5E7-1F47-4650-A199-6FB951DE743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F8865857-CF3F-473A-AE7F-8A2C75ADEFC3}" srcId="{C800A9C1-436E-4E6F-8012-8A35CBF40262}" destId="{770B8AEF-DB51-470A-9C09-840425504639}" srcOrd="0" destOrd="0" parTransId="{799EE755-4D0F-4A70-BC0D-7CEA732A867B}" sibTransId="{EBDDA433-A951-4949-84DF-A15EE0AAB4DA}"/>
    <dgm:cxn modelId="{9592EBBE-2F90-4F0B-A6FC-C6DCC5D0FC4A}" srcId="{C800A9C1-436E-4E6F-8012-8A35CBF40262}" destId="{36DFC5E7-1F47-4650-A199-6FB951DE7435}" srcOrd="1" destOrd="0" parTransId="{663F79B7-8064-489A-BDD5-DC35443CA1E4}" sibTransId="{A10D0463-D695-4689-BA25-E292C2869FC8}"/>
    <dgm:cxn modelId="{CD262ABB-ECBF-43F1-9787-2C2066080998}" type="presOf" srcId="{C800A9C1-436E-4E6F-8012-8A35CBF40262}" destId="{3B151F8C-8E60-4251-966C-BECC577130EB}" srcOrd="0" destOrd="0" presId="urn:microsoft.com/office/officeart/2005/8/layout/vList2"/>
    <dgm:cxn modelId="{F814AD3A-8A24-4230-B7B5-8744416430B3}" type="presParOf" srcId="{3B151F8C-8E60-4251-966C-BECC577130EB}" destId="{3295F19B-27C7-4629-BD88-FFFB30846CAB}" srcOrd="0" destOrd="0" presId="urn:microsoft.com/office/officeart/2005/8/layout/vList2"/>
    <dgm:cxn modelId="{4F20B1EA-BAAE-400D-9F0C-269FB7143B0C}" type="presOf" srcId="{770B8AEF-DB51-470A-9C09-840425504639}" destId="{3295F19B-27C7-4629-BD88-FFFB30846CAB}" srcOrd="0" destOrd="0" presId="urn:microsoft.com/office/officeart/2005/8/layout/vList2"/>
    <dgm:cxn modelId="{D53B2D52-2B7C-4496-A396-33BC93A6EAEB}" type="presParOf" srcId="{3B151F8C-8E60-4251-966C-BECC577130EB}" destId="{79F8FBA6-7243-45AD-8170-DA73D148E941}" srcOrd="1" destOrd="0" presId="urn:microsoft.com/office/officeart/2005/8/layout/vList2"/>
    <dgm:cxn modelId="{815E7882-34C3-4DD1-B9CF-750BD61974B4}" type="presParOf" srcId="{3B151F8C-8E60-4251-966C-BECC577130EB}" destId="{4298649F-D196-4352-968E-5A6E15995EC4}" srcOrd="2" destOrd="0" presId="urn:microsoft.com/office/officeart/2005/8/layout/vList2"/>
    <dgm:cxn modelId="{82B5BB41-BDD9-4A08-A19B-7FCFCC612CA5}" type="presOf" srcId="{36DFC5E7-1F47-4650-A199-6FB951DE7435}" destId="{4298649F-D196-4352-968E-5A6E15995EC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5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3EC143EF-03CC-4B23-BC67-4BA64397B6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6D99F924-F7AE-4E84-87C2-0DEB39AA482E}" type="parTrans" cxnId="{94077F88-9AAB-4CFC-8A09-96F4A5956CC8}">
      <dgm:prSet/>
      <dgm:spPr/>
      <dgm:t>
        <a:bodyPr/>
        <a:lstStyle/>
        <a:p>
          <a:endParaRPr lang="hr-HR"/>
        </a:p>
      </dgm:t>
    </dgm:pt>
    <dgm:pt modelId="{F16AEF68-12D5-4745-AACD-1FBB302DE637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1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 se može mijenjati i dopunjavati tijekom cijele proračunske godine i to se naziva REBALANS</a:t>
          </a:r>
          <a:endParaRPr lang="hr-HR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1ACF60-9944-4AC7-8ADB-F0C7930C8B77}" type="sibTrans" cxnId="{94077F88-9AAB-4CFC-8A09-96F4A5956CC8}">
      <dgm:prSet/>
      <dgm:spPr/>
      <dgm:t>
        <a:bodyPr/>
        <a:lstStyle/>
        <a:p>
          <a:endParaRPr lang="hr-HR"/>
        </a:p>
      </dgm:t>
    </dgm:pt>
    <dgm:pt modelId="{19B4C330-855E-4EC3-A886-F5378184249E}" type="parTrans" cxnId="{18ECBF0A-F5F5-4D29-A4E2-A714266743A8}">
      <dgm:prSet/>
      <dgm:spPr/>
      <dgm:t>
        <a:bodyPr/>
        <a:lstStyle/>
        <a:p>
          <a:endParaRPr lang="hr-HR"/>
        </a:p>
      </dgm:t>
    </dgm:pt>
    <dgm:pt modelId="{7D147FF7-1278-4D08-825D-5D2F317E1DF8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1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 se mijenja i dopunjuje na isti način na koji se i donosi</a:t>
          </a:r>
          <a:endParaRPr lang="hr-HR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0E6C97-F4B5-43AA-B3BE-38A1439F8622}" type="sibTrans" cxnId="{18ECBF0A-F5F5-4D29-A4E2-A714266743A8}">
      <dgm:prSet/>
      <dgm:spPr/>
      <dgm:t>
        <a:bodyPr/>
        <a:lstStyle/>
        <a:p>
          <a:endParaRPr lang="hr-HR"/>
        </a:p>
      </dgm:t>
    </dgm:pt>
    <dgm:pt modelId="{C2A1B69F-88FE-402F-998C-A995605B9DB4}" type="parTrans" cxnId="{7D8729BE-63E1-41D6-A7F5-9E2CC7E3273A}">
      <dgm:prSet/>
      <dgm:spPr/>
      <dgm:t>
        <a:bodyPr/>
        <a:lstStyle/>
        <a:p>
          <a:endParaRPr lang="hr-HR"/>
        </a:p>
      </dgm:t>
    </dgm:pt>
    <dgm:pt modelId="{2CE35727-AA51-4ED6-BB46-6D7187E2CA4D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1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 kao i sve njegove izmjene i dopune predlaže Općinski načelnik Općinskom vijeću, a Općinsko vijeće na svojim sjednicama razmatra takav prijedlog i o njemu odlučuje glasovanjem</a:t>
          </a:r>
          <a:endParaRPr lang="hr-HR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16F4CC-60ED-40FD-8D8C-58B9A3F0E430}" type="sibTrans" cxnId="{7D8729BE-63E1-41D6-A7F5-9E2CC7E3273A}">
      <dgm:prSet/>
      <dgm:spPr/>
      <dgm:t>
        <a:bodyPr/>
        <a:lstStyle/>
        <a:p>
          <a:endParaRPr lang="hr-HR"/>
        </a:p>
      </dgm:t>
    </dgm:pt>
    <dgm:pt modelId="{CB9725F5-DAC3-424C-B536-CD4100327267}" type="pres">
      <dgm:prSet presAssocID="{3EC143EF-03CC-4B23-BC67-4BA64397B6D5}" presName="linear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5536AA4-109E-4052-B375-D646500183B6}" type="pres">
      <dgm:prSet presAssocID="{F16AEF68-12D5-4745-AACD-1FBB302DE637}" presName="parentText" presStyleLbl="node1" presStyleCnt="3" custScaleY="61663" custLinFactY="16977" custLinFactNeighborX="-49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2C1F42C-27EF-469D-8C3D-F1CFD5EDE178}" type="pres">
      <dgm:prSet presAssocID="{401ACF60-9944-4AC7-8ADB-F0C7930C8B77}" presName="spacer"/>
      <dgm:spPr/>
      <dgm:t>
        <a:bodyPr/>
        <a:lstStyle/>
        <a:p/>
      </dgm:t>
    </dgm:pt>
    <dgm:pt modelId="{9CEFE097-FC51-4270-B314-AA4706A5053A}" type="pres">
      <dgm:prSet presAssocID="{7D147FF7-1278-4D08-825D-5D2F317E1DF8}" presName="parentText" presStyleLbl="node1" presStyleIdx="1" presStyleCnt="3" custScaleY="52365" custLinFactY="18704" custLinFactNeighborX="-49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B774738-4E80-40F3-8911-771DC6D6FE9F}" type="pres">
      <dgm:prSet presAssocID="{190E6C97-F4B5-43AA-B3BE-38A1439F8622}" presName="spacer"/>
      <dgm:spPr/>
      <dgm:t>
        <a:bodyPr/>
        <a:lstStyle/>
        <a:p/>
      </dgm:t>
    </dgm:pt>
    <dgm:pt modelId="{743D0F57-DA5C-477B-B04A-14ABD0CA9DB6}" type="pres">
      <dgm:prSet presAssocID="{2CE35727-AA51-4ED6-BB46-6D7187E2CA4D}" presName="parentText" presStyleLbl="node1" presStyleIdx="2" presStyleCnt="3" custScaleY="70351" custLinFactY="-166594" custLinFactNeighborX="811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4077F88-9AAB-4CFC-8A09-96F4A5956CC8}" srcId="{3EC143EF-03CC-4B23-BC67-4BA64397B6D5}" destId="{F16AEF68-12D5-4745-AACD-1FBB302DE637}" srcOrd="0" destOrd="0" parTransId="{6D99F924-F7AE-4E84-87C2-0DEB39AA482E}" sibTransId="{401ACF60-9944-4AC7-8ADB-F0C7930C8B77}"/>
    <dgm:cxn modelId="{18ECBF0A-F5F5-4D29-A4E2-A714266743A8}" srcId="{3EC143EF-03CC-4B23-BC67-4BA64397B6D5}" destId="{7D147FF7-1278-4D08-825D-5D2F317E1DF8}" srcOrd="1" destOrd="0" parTransId="{19B4C330-855E-4EC3-A886-F5378184249E}" sibTransId="{190E6C97-F4B5-43AA-B3BE-38A1439F8622}"/>
    <dgm:cxn modelId="{7D8729BE-63E1-41D6-A7F5-9E2CC7E3273A}" srcId="{3EC143EF-03CC-4B23-BC67-4BA64397B6D5}" destId="{2CE35727-AA51-4ED6-BB46-6D7187E2CA4D}" srcOrd="2" destOrd="0" parTransId="{C2A1B69F-88FE-402F-998C-A995605B9DB4}" sibTransId="{9416F4CC-60ED-40FD-8D8C-58B9A3F0E430}"/>
    <dgm:cxn modelId="{0E53F2D6-13E6-408F-925C-68EEE1CD380F}" type="presOf" srcId="{3EC143EF-03CC-4B23-BC67-4BA64397B6D5}" destId="{CB9725F5-DAC3-424C-B536-CD4100327267}" srcOrd="0" destOrd="0" presId="urn:microsoft.com/office/officeart/2005/8/layout/vList2"/>
    <dgm:cxn modelId="{26A776BE-2662-4DB0-8493-533810FA5442}" type="presParOf" srcId="{CB9725F5-DAC3-424C-B536-CD4100327267}" destId="{A5536AA4-109E-4052-B375-D646500183B6}" srcOrd="0" destOrd="0" presId="urn:microsoft.com/office/officeart/2005/8/layout/vList2"/>
    <dgm:cxn modelId="{A1479777-4DEC-45A4-B3BD-66360AF7A0C7}" type="presOf" srcId="{F16AEF68-12D5-4745-AACD-1FBB302DE637}" destId="{A5536AA4-109E-4052-B375-D646500183B6}" srcOrd="0" destOrd="0" presId="urn:microsoft.com/office/officeart/2005/8/layout/vList2"/>
    <dgm:cxn modelId="{0FB21FD7-3D73-4EC4-9604-5DE172D8EED4}" type="presParOf" srcId="{CB9725F5-DAC3-424C-B536-CD4100327267}" destId="{E2C1F42C-27EF-469D-8C3D-F1CFD5EDE178}" srcOrd="1" destOrd="0" presId="urn:microsoft.com/office/officeart/2005/8/layout/vList2"/>
    <dgm:cxn modelId="{42B8883D-EADC-4551-8380-9480B8AE7646}" type="presParOf" srcId="{CB9725F5-DAC3-424C-B536-CD4100327267}" destId="{9CEFE097-FC51-4270-B314-AA4706A5053A}" srcOrd="2" destOrd="0" presId="urn:microsoft.com/office/officeart/2005/8/layout/vList2"/>
    <dgm:cxn modelId="{2BB1A773-60D9-4E70-AE23-ED0828673B17}" type="presOf" srcId="{7D147FF7-1278-4D08-825D-5D2F317E1DF8}" destId="{9CEFE097-FC51-4270-B314-AA4706A5053A}" srcOrd="0" destOrd="0" presId="urn:microsoft.com/office/officeart/2005/8/layout/vList2"/>
    <dgm:cxn modelId="{41839B9D-9D88-44FF-9BC7-A6132BEF299E}" type="presParOf" srcId="{CB9725F5-DAC3-424C-B536-CD4100327267}" destId="{BB774738-4E80-40F3-8911-771DC6D6FE9F}" srcOrd="3" destOrd="0" presId="urn:microsoft.com/office/officeart/2005/8/layout/vList2"/>
    <dgm:cxn modelId="{1E7C624D-8CF5-432E-B139-8B5033395073}" type="presParOf" srcId="{CB9725F5-DAC3-424C-B536-CD4100327267}" destId="{743D0F57-DA5C-477B-B04A-14ABD0CA9DB6}" srcOrd="4" destOrd="0" presId="urn:microsoft.com/office/officeart/2005/8/layout/vList2"/>
    <dgm:cxn modelId="{1DD05BEB-0BA6-47DD-BA82-87B3083242C2}" type="presOf" srcId="{2CE35727-AA51-4ED6-BB46-6D7187E2CA4D}" destId="{743D0F57-DA5C-477B-B04A-14ABD0CA9DB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6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477FE622-5838-482A-9720-0CE156D777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D31D3430-CC9A-431B-9561-6982912885FF}" type="parTrans" cxnId="{4487D6EC-0CBB-474F-A271-2915FCFBF3E7}">
      <dgm:prSet/>
      <dgm:spPr/>
      <dgm:t>
        <a:bodyPr/>
        <a:lstStyle/>
        <a:p>
          <a:endParaRPr lang="hr-HR"/>
        </a:p>
      </dgm:t>
    </dgm:pt>
    <dgm:pt modelId="{B8BACAC9-DE30-4EC7-9F2A-D5AD6EBC44E5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od poreza			              	           468.722,00 €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5338ED-618E-45A4-94CC-73DC4FB1254F}" type="sibTrans" cxnId="{4487D6EC-0CBB-474F-A271-2915FCFBF3E7}">
      <dgm:prSet/>
      <dgm:spPr/>
      <dgm:t>
        <a:bodyPr/>
        <a:lstStyle/>
        <a:p>
          <a:endParaRPr lang="hr-HR"/>
        </a:p>
      </dgm:t>
    </dgm:pt>
    <dgm:pt modelId="{57234F4F-0804-4191-BA49-083E7475E842}" type="parTrans" cxnId="{F7B5DD58-4196-46A6-8855-4DC685FC0359}">
      <dgm:prSet/>
      <dgm:spPr/>
      <dgm:t>
        <a:bodyPr/>
        <a:lstStyle/>
        <a:p>
          <a:endParaRPr lang="hr-HR"/>
        </a:p>
      </dgm:t>
    </dgm:pt>
    <dgm:pt modelId="{FB06C8CB-E73E-45CE-914F-6C7342724D1A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Pomoći iz inozemstva i od subjekata unutar općeg proračuna            187.070,00 €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93A914-3E39-4695-B943-B6C76BF15CE6}" type="sibTrans" cxnId="{F7B5DD58-4196-46A6-8855-4DC685FC0359}">
      <dgm:prSet/>
      <dgm:spPr/>
      <dgm:t>
        <a:bodyPr/>
        <a:lstStyle/>
        <a:p>
          <a:endParaRPr lang="hr-HR"/>
        </a:p>
      </dgm:t>
    </dgm:pt>
    <dgm:pt modelId="{E97CC8C5-DD4E-47AE-AA09-806D8A18CB8C}" type="parTrans" cxnId="{58389B18-5C94-46A9-A1DD-202880A275AB}">
      <dgm:prSet/>
      <dgm:spPr/>
      <dgm:t>
        <a:bodyPr/>
        <a:lstStyle/>
        <a:p>
          <a:endParaRPr lang="hr-HR"/>
        </a:p>
      </dgm:t>
    </dgm:pt>
    <dgm:pt modelId="{76885992-12DA-45F8-9696-2BF99A826512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od imovine					             67.553,00 €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EBDF5D-8271-48C7-878D-5EE4D0C46B62}" type="sibTrans" cxnId="{58389B18-5C94-46A9-A1DD-202880A275AB}">
      <dgm:prSet/>
      <dgm:spPr/>
      <dgm:t>
        <a:bodyPr/>
        <a:lstStyle/>
        <a:p>
          <a:endParaRPr lang="hr-HR"/>
        </a:p>
      </dgm:t>
    </dgm:pt>
    <dgm:pt modelId="{6B975CBB-B296-4147-8280-924D74A29D7F}" type="parTrans" cxnId="{760CE88F-87DB-490F-ABF1-CA40F1B093BE}">
      <dgm:prSet/>
      <dgm:spPr/>
      <dgm:t>
        <a:bodyPr/>
        <a:lstStyle/>
        <a:p>
          <a:endParaRPr lang="hr-HR"/>
        </a:p>
      </dgm:t>
    </dgm:pt>
    <dgm:pt modelId="{8A809AD1-2E61-4D74-91B0-0B8A793626AC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od upravnih i administrativnih pristojbi, </a:t>
          </a:r>
        </a:p>
        <a:p>
          <a:pPr rtl="0"/>
          <a:r>
            <a:rPr lang="hr-HR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Pristojbi po posebnim propisima i naknada			        1.024.737,00 €</a:t>
          </a:r>
          <a:endParaRPr lang="hr-HR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8BB360-6C15-4EF1-A115-0F2E599169A9}" type="sibTrans" cxnId="{760CE88F-87DB-490F-ABF1-CA40F1B093BE}">
      <dgm:prSet/>
      <dgm:spPr/>
      <dgm:t>
        <a:bodyPr/>
        <a:lstStyle/>
        <a:p>
          <a:endParaRPr lang="hr-HR"/>
        </a:p>
      </dgm:t>
    </dgm:pt>
    <dgm:pt modelId="{E049CFDE-A7E0-43A2-830B-8F948106BC2B}" type="parTrans" cxnId="{981A56CD-041F-4CC6-840A-967D24D0ECCC}">
      <dgm:prSet/>
      <dgm:spPr/>
      <dgm:t>
        <a:bodyPr/>
        <a:lstStyle/>
        <a:p>
          <a:endParaRPr lang="hr-HR"/>
        </a:p>
      </dgm:t>
    </dgm:pt>
    <dgm:pt modelId="{DA268943-D18B-449E-8540-D9C9DC9E1E17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od prodaje proizvoda i robe te pruženih usluga </a:t>
          </a:r>
        </a:p>
        <a:p>
          <a:pPr rtl="0"/>
          <a:r>
            <a:rPr lang="hr-HR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 prihodi od donacija					             11.945,00 €</a:t>
          </a:r>
          <a:endParaRPr lang="hr-HR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A3DFB2-35C4-473A-8E30-342B43FB33A1}" type="sibTrans" cxnId="{981A56CD-041F-4CC6-840A-967D24D0ECCC}">
      <dgm:prSet/>
      <dgm:spPr/>
      <dgm:t>
        <a:bodyPr/>
        <a:lstStyle/>
        <a:p>
          <a:endParaRPr lang="hr-HR"/>
        </a:p>
      </dgm:t>
    </dgm:pt>
    <dgm:pt modelId="{3810524E-A966-4D2C-90E7-E92FBE1C7D95}" type="parTrans" cxnId="{818BA29E-810D-4C17-8C88-9CFB4FD9AC75}">
      <dgm:prSet/>
      <dgm:spPr/>
      <dgm:t>
        <a:bodyPr/>
        <a:lstStyle/>
        <a:p>
          <a:endParaRPr lang="hr-HR"/>
        </a:p>
      </dgm:t>
    </dgm:pt>
    <dgm:pt modelId="{4E62A83F-4844-46B0-B2A0-F40FF833AA5A}">
      <dgm:prSet/>
      <dgm:spPr>
        <a:solidFill>
          <a:srgbClr val="FFC000"/>
        </a:solidFill>
      </dgm:spPr>
      <dgm:t>
        <a:bodyPr/>
        <a:lstStyle/>
        <a:p>
          <a:pPr rtl="0"/>
          <a:r>
            <a:rPr lang="hr-HR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VIŠAK/MANJAK PRIHODA	                                                                0,00 €</a:t>
          </a:r>
          <a:endParaRPr lang="hr-HR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285A5F-FA7B-4D5E-9D17-26ADBB45C561}" type="sibTrans" cxnId="{818BA29E-810D-4C17-8C88-9CFB4FD9AC75}">
      <dgm:prSet/>
      <dgm:spPr/>
      <dgm:t>
        <a:bodyPr/>
        <a:lstStyle/>
        <a:p>
          <a:endParaRPr lang="hr-HR"/>
        </a:p>
      </dgm:t>
    </dgm:pt>
    <dgm:pt modelId="{C419A019-2DC8-4B37-85C5-DC94875D22C9}" type="pres">
      <dgm:prSet presAssocID="{477FE622-5838-482A-9720-0CE156D77726}" presName="linear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826CC44-63E1-4BF7-AB41-1E38C1AEB482}" type="pres">
      <dgm:prSet presAssocID="{B8BACAC9-DE30-4EC7-9F2A-D5AD6EBC44E5}" presName="parentText" presStyleLbl="node1" presStyleCnt="6" custLinFactNeighborX="-378" custLinFactNeighborY="-1913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BD99257-E841-482F-9E41-DB7695C23F2F}" type="pres">
      <dgm:prSet presAssocID="{055338ED-618E-45A4-94CC-73DC4FB1254F}" presName="spacer"/>
      <dgm:spPr/>
      <dgm:t>
        <a:bodyPr/>
        <a:lstStyle/>
        <a:p/>
      </dgm:t>
    </dgm:pt>
    <dgm:pt modelId="{F5DA8341-5FB4-4BF8-9879-9B144E0DCA4D}" type="pres">
      <dgm:prSet presAssocID="{FB06C8CB-E73E-45CE-914F-6C7342724D1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F4B7975-8DD1-46E5-9D82-3B16268EE7F0}" type="pres">
      <dgm:prSet presAssocID="{BB93A914-3E39-4695-B943-B6C76BF15CE6}" presName="spacer"/>
      <dgm:spPr/>
      <dgm:t>
        <a:bodyPr/>
        <a:lstStyle/>
        <a:p/>
      </dgm:t>
    </dgm:pt>
    <dgm:pt modelId="{E3C791DC-993E-453A-A0BC-81E315D030F8}" type="pres">
      <dgm:prSet presAssocID="{76885992-12DA-45F8-9696-2BF99A82651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B1FACBA-E6AF-41FC-ACC6-6F3F080CA8D0}" type="pres">
      <dgm:prSet presAssocID="{E6EBDF5D-8271-48C7-878D-5EE4D0C46B62}" presName="spacer"/>
      <dgm:spPr/>
      <dgm:t>
        <a:bodyPr/>
        <a:lstStyle/>
        <a:p/>
      </dgm:t>
    </dgm:pt>
    <dgm:pt modelId="{4D549316-E610-4D6C-B8D9-B0B7BEEBF012}" type="pres">
      <dgm:prSet presAssocID="{8A809AD1-2E61-4D74-91B0-0B8A793626A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8D4868F-2BB4-4692-9DBB-C1D290956F87}" type="pres">
      <dgm:prSet presAssocID="{168BB360-6C15-4EF1-A115-0F2E599169A9}" presName="spacer"/>
      <dgm:spPr/>
      <dgm:t>
        <a:bodyPr/>
        <a:lstStyle/>
        <a:p/>
      </dgm:t>
    </dgm:pt>
    <dgm:pt modelId="{7ACF925C-FC60-4762-86C6-EE82D098B42E}" type="pres">
      <dgm:prSet presAssocID="{DA268943-D18B-449E-8540-D9C9DC9E1E17}" presName="parentText" presStyleLbl="node1" presStyleIdx="4" presStyleCnt="6" custLinFactY="-90357" custLinFactNeighborX="-5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2132B3A-54FD-40A0-97FD-2B7B39103E80}" type="pres">
      <dgm:prSet presAssocID="{6FA3DFB2-35C4-473A-8E30-342B43FB33A1}" presName="spacer"/>
      <dgm:spPr/>
      <dgm:t>
        <a:bodyPr/>
        <a:lstStyle/>
        <a:p/>
      </dgm:t>
    </dgm:pt>
    <dgm:pt modelId="{6AEBF9EF-C80C-4DD6-AAAE-C729AB60C950}" type="pres">
      <dgm:prSet presAssocID="{4E62A83F-4844-46B0-B2A0-F40FF833AA5A}" presName="parentText" presStyleLbl="node1" presStyleIdx="5" presStyleCnt="6" custLinFactY="-81776" custLinFactNeighborX="-29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487D6EC-0CBB-474F-A271-2915FCFBF3E7}" srcId="{477FE622-5838-482A-9720-0CE156D77726}" destId="{B8BACAC9-DE30-4EC7-9F2A-D5AD6EBC44E5}" srcOrd="0" destOrd="0" parTransId="{D31D3430-CC9A-431B-9561-6982912885FF}" sibTransId="{055338ED-618E-45A4-94CC-73DC4FB1254F}"/>
    <dgm:cxn modelId="{F7B5DD58-4196-46A6-8855-4DC685FC0359}" srcId="{477FE622-5838-482A-9720-0CE156D77726}" destId="{FB06C8CB-E73E-45CE-914F-6C7342724D1A}" srcOrd="1" destOrd="0" parTransId="{57234F4F-0804-4191-BA49-083E7475E842}" sibTransId="{BB93A914-3E39-4695-B943-B6C76BF15CE6}"/>
    <dgm:cxn modelId="{58389B18-5C94-46A9-A1DD-202880A275AB}" srcId="{477FE622-5838-482A-9720-0CE156D77726}" destId="{76885992-12DA-45F8-9696-2BF99A826512}" srcOrd="2" destOrd="0" parTransId="{E97CC8C5-DD4E-47AE-AA09-806D8A18CB8C}" sibTransId="{E6EBDF5D-8271-48C7-878D-5EE4D0C46B62}"/>
    <dgm:cxn modelId="{760CE88F-87DB-490F-ABF1-CA40F1B093BE}" srcId="{477FE622-5838-482A-9720-0CE156D77726}" destId="{8A809AD1-2E61-4D74-91B0-0B8A793626AC}" srcOrd="3" destOrd="0" parTransId="{6B975CBB-B296-4147-8280-924D74A29D7F}" sibTransId="{168BB360-6C15-4EF1-A115-0F2E599169A9}"/>
    <dgm:cxn modelId="{981A56CD-041F-4CC6-840A-967D24D0ECCC}" srcId="{477FE622-5838-482A-9720-0CE156D77726}" destId="{DA268943-D18B-449E-8540-D9C9DC9E1E17}" srcOrd="4" destOrd="0" parTransId="{E049CFDE-A7E0-43A2-830B-8F948106BC2B}" sibTransId="{6FA3DFB2-35C4-473A-8E30-342B43FB33A1}"/>
    <dgm:cxn modelId="{818BA29E-810D-4C17-8C88-9CFB4FD9AC75}" srcId="{477FE622-5838-482A-9720-0CE156D77726}" destId="{4E62A83F-4844-46B0-B2A0-F40FF833AA5A}" srcOrd="5" destOrd="0" parTransId="{3810524E-A966-4D2C-90E7-E92FBE1C7D95}" sibTransId="{66285A5F-FA7B-4D5E-9D17-26ADBB45C561}"/>
    <dgm:cxn modelId="{2FDC0AA1-A174-43CA-97DD-D66E09A75473}" type="presOf" srcId="{477FE622-5838-482A-9720-0CE156D77726}" destId="{C419A019-2DC8-4B37-85C5-DC94875D22C9}" srcOrd="0" destOrd="0" presId="urn:microsoft.com/office/officeart/2005/8/layout/vList2"/>
    <dgm:cxn modelId="{B62D14F2-DE5E-41AE-A026-999E83F51647}" type="presParOf" srcId="{C419A019-2DC8-4B37-85C5-DC94875D22C9}" destId="{6826CC44-63E1-4BF7-AB41-1E38C1AEB482}" srcOrd="0" destOrd="0" presId="urn:microsoft.com/office/officeart/2005/8/layout/vList2"/>
    <dgm:cxn modelId="{1CB5ED7E-CFF3-4BF9-84DF-621D2FF2370D}" type="presOf" srcId="{B8BACAC9-DE30-4EC7-9F2A-D5AD6EBC44E5}" destId="{6826CC44-63E1-4BF7-AB41-1E38C1AEB482}" srcOrd="0" destOrd="0" presId="urn:microsoft.com/office/officeart/2005/8/layout/vList2"/>
    <dgm:cxn modelId="{300A2118-55BA-4F21-8A49-55419FC20674}" type="presParOf" srcId="{C419A019-2DC8-4B37-85C5-DC94875D22C9}" destId="{ABD99257-E841-482F-9E41-DB7695C23F2F}" srcOrd="1" destOrd="0" presId="urn:microsoft.com/office/officeart/2005/8/layout/vList2"/>
    <dgm:cxn modelId="{E1ACC2F1-B322-4F9E-83CF-E473B65E08F2}" type="presParOf" srcId="{C419A019-2DC8-4B37-85C5-DC94875D22C9}" destId="{F5DA8341-5FB4-4BF8-9879-9B144E0DCA4D}" srcOrd="2" destOrd="0" presId="urn:microsoft.com/office/officeart/2005/8/layout/vList2"/>
    <dgm:cxn modelId="{04A1E32D-7E72-4DD5-BDAE-EDA767446257}" type="presOf" srcId="{FB06C8CB-E73E-45CE-914F-6C7342724D1A}" destId="{F5DA8341-5FB4-4BF8-9879-9B144E0DCA4D}" srcOrd="0" destOrd="0" presId="urn:microsoft.com/office/officeart/2005/8/layout/vList2"/>
    <dgm:cxn modelId="{B1E9844D-2772-496A-9EDF-C8891ADB8EB2}" type="presParOf" srcId="{C419A019-2DC8-4B37-85C5-DC94875D22C9}" destId="{1F4B7975-8DD1-46E5-9D82-3B16268EE7F0}" srcOrd="3" destOrd="0" presId="urn:microsoft.com/office/officeart/2005/8/layout/vList2"/>
    <dgm:cxn modelId="{60C3ABCC-8DD2-431C-A88F-87D3755BB612}" type="presParOf" srcId="{C419A019-2DC8-4B37-85C5-DC94875D22C9}" destId="{E3C791DC-993E-453A-A0BC-81E315D030F8}" srcOrd="4" destOrd="0" presId="urn:microsoft.com/office/officeart/2005/8/layout/vList2"/>
    <dgm:cxn modelId="{908087BB-738D-4479-901B-237FDCBB156E}" type="presOf" srcId="{76885992-12DA-45F8-9696-2BF99A826512}" destId="{E3C791DC-993E-453A-A0BC-81E315D030F8}" srcOrd="0" destOrd="0" presId="urn:microsoft.com/office/officeart/2005/8/layout/vList2"/>
    <dgm:cxn modelId="{96AC2EF7-CD8D-4D08-B0B8-DB2B1DCB3B7A}" type="presParOf" srcId="{C419A019-2DC8-4B37-85C5-DC94875D22C9}" destId="{EB1FACBA-E6AF-41FC-ACC6-6F3F080CA8D0}" srcOrd="5" destOrd="0" presId="urn:microsoft.com/office/officeart/2005/8/layout/vList2"/>
    <dgm:cxn modelId="{A47EDF6B-6882-49DA-905E-CB512034EFCB}" type="presParOf" srcId="{C419A019-2DC8-4B37-85C5-DC94875D22C9}" destId="{4D549316-E610-4D6C-B8D9-B0B7BEEBF012}" srcOrd="6" destOrd="0" presId="urn:microsoft.com/office/officeart/2005/8/layout/vList2"/>
    <dgm:cxn modelId="{3F77F37A-B8DE-4BB6-870C-B6D2702B2D55}" type="presOf" srcId="{8A809AD1-2E61-4D74-91B0-0B8A793626AC}" destId="{4D549316-E610-4D6C-B8D9-B0B7BEEBF012}" srcOrd="0" destOrd="0" presId="urn:microsoft.com/office/officeart/2005/8/layout/vList2"/>
    <dgm:cxn modelId="{DE8C53CF-01D0-4D96-B158-32D9FCCFD0D4}" type="presParOf" srcId="{C419A019-2DC8-4B37-85C5-DC94875D22C9}" destId="{98D4868F-2BB4-4692-9DBB-C1D290956F87}" srcOrd="7" destOrd="0" presId="urn:microsoft.com/office/officeart/2005/8/layout/vList2"/>
    <dgm:cxn modelId="{27448362-11B2-460D-9DFF-1FF9187F27B3}" type="presParOf" srcId="{C419A019-2DC8-4B37-85C5-DC94875D22C9}" destId="{7ACF925C-FC60-4762-86C6-EE82D098B42E}" srcOrd="8" destOrd="0" presId="urn:microsoft.com/office/officeart/2005/8/layout/vList2"/>
    <dgm:cxn modelId="{E4E9B2DD-6E32-45B7-97ED-C4D15FCC6005}" type="presOf" srcId="{DA268943-D18B-449E-8540-D9C9DC9E1E17}" destId="{7ACF925C-FC60-4762-86C6-EE82D098B42E}" srcOrd="0" destOrd="0" presId="urn:microsoft.com/office/officeart/2005/8/layout/vList2"/>
    <dgm:cxn modelId="{CEB24EAB-8BFB-4FDB-BB09-E003E16C9ADD}" type="presParOf" srcId="{C419A019-2DC8-4B37-85C5-DC94875D22C9}" destId="{22132B3A-54FD-40A0-97FD-2B7B39103E80}" srcOrd="9" destOrd="0" presId="urn:microsoft.com/office/officeart/2005/8/layout/vList2"/>
    <dgm:cxn modelId="{B97123C1-EB96-44F1-84CB-552AADDAB118}" type="presParOf" srcId="{C419A019-2DC8-4B37-85C5-DC94875D22C9}" destId="{6AEBF9EF-C80C-4DD6-AAAE-C729AB60C950}" srcOrd="10" destOrd="0" presId="urn:microsoft.com/office/officeart/2005/8/layout/vList2"/>
    <dgm:cxn modelId="{C64F7318-28AC-4143-BD88-D5E9D1E6A0E1}" type="presOf" srcId="{4E62A83F-4844-46B0-B2A0-F40FF833AA5A}" destId="{6AEBF9EF-C80C-4DD6-AAAE-C729AB60C9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7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AEFDF272-5430-47A5-94E8-0827E3BA32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1C423E81-CFBC-4876-A4C4-01B992AE3F04}" type="parTrans" cxnId="{FABEF7E7-8FA8-466D-87B6-5407622291CE}">
      <dgm:prSet custT="1"/>
      <dgm:spPr/>
      <dgm:t>
        <a:bodyPr/>
        <a:lstStyle/>
        <a:p>
          <a:endParaRPr lang="hr-HR" sz="2800" b="0"/>
        </a:p>
      </dgm:t>
    </dgm:pt>
    <dgm:pt modelId="{1208FD98-CA35-4E5F-A597-4425258E4FDC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 za zaposlene</a:t>
          </a:r>
          <a:r>
            <a:rPr lang="hr-HR" sz="1200" b="0" smtClean="0"/>
            <a:t>					</a:t>
          </a:r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93.384,00 €</a:t>
          </a:r>
          <a:endParaRPr lang="hr-HR" sz="1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DE3A08-61CD-4BEB-82E8-A62EFC40CC42}" type="sibTrans" cxnId="{FABEF7E7-8FA8-466D-87B6-5407622291CE}">
      <dgm:prSet custT="1"/>
      <dgm:spPr/>
      <dgm:t>
        <a:bodyPr/>
        <a:lstStyle/>
        <a:p>
          <a:endParaRPr lang="hr-HR" sz="2800" b="0"/>
        </a:p>
      </dgm:t>
    </dgm:pt>
    <dgm:pt modelId="{67FBB8CC-0CB0-4218-9CE9-22C110E5D440}" type="parTrans" cxnId="{C2360861-2037-4E86-83FF-D85884378EAB}">
      <dgm:prSet custT="1"/>
      <dgm:spPr/>
      <dgm:t>
        <a:bodyPr/>
        <a:lstStyle/>
        <a:p>
          <a:endParaRPr lang="hr-HR" sz="2800" b="0"/>
        </a:p>
      </dgm:t>
    </dgm:pt>
    <dgm:pt modelId="{5A88CDC1-AF24-4C8D-8350-9F767943CC07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Materijalni rashodi</a:t>
          </a:r>
          <a:r>
            <a:rPr lang="hr-HR" sz="1200" b="0" smtClean="0"/>
            <a:t>		       		                                            </a:t>
          </a:r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364.981,00 €</a:t>
          </a:r>
          <a:endParaRPr lang="hr-HR" sz="1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A6701C-E9E4-4F5F-9C73-7AA516CB0463}" type="sibTrans" cxnId="{C2360861-2037-4E86-83FF-D85884378EAB}">
      <dgm:prSet custT="1"/>
      <dgm:spPr/>
      <dgm:t>
        <a:bodyPr/>
        <a:lstStyle/>
        <a:p>
          <a:endParaRPr lang="hr-HR" sz="2800" b="0"/>
        </a:p>
      </dgm:t>
    </dgm:pt>
    <dgm:pt modelId="{9AD8E123-E50C-40C9-9C65-31F8FD81D04F}" type="parTrans" cxnId="{53679C8C-F2B5-421D-9A47-8AC5B5501128}">
      <dgm:prSet custT="1"/>
      <dgm:spPr/>
      <dgm:t>
        <a:bodyPr/>
        <a:lstStyle/>
        <a:p>
          <a:endParaRPr lang="hr-HR" sz="2800" b="0"/>
        </a:p>
      </dgm:t>
    </dgm:pt>
    <dgm:pt modelId="{073C2DD4-A7A5-40D5-B8D6-39C4692DE316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Financijski rashodi	</a:t>
          </a:r>
          <a:r>
            <a:rPr lang="hr-HR" sz="1200" b="0" smtClean="0"/>
            <a:t>					</a:t>
          </a:r>
          <a:r>
            <a:rPr lang="hr-HR" sz="1200" b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</a:t>
          </a:r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11.500,00 €</a:t>
          </a:r>
          <a:endParaRPr lang="hr-HR" sz="1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248F6D-FE72-49C2-9969-E67A2EC6EBB2}" type="sibTrans" cxnId="{53679C8C-F2B5-421D-9A47-8AC5B5501128}">
      <dgm:prSet custT="1"/>
      <dgm:spPr/>
      <dgm:t>
        <a:bodyPr/>
        <a:lstStyle/>
        <a:p>
          <a:endParaRPr lang="hr-HR" sz="2800" b="0"/>
        </a:p>
      </dgm:t>
    </dgm:pt>
    <dgm:pt modelId="{A29B416F-AFD1-4023-A51D-377292CAF936}" type="parTrans" cxnId="{17D5A57F-0FF6-4E04-B346-58BBF0D044CE}">
      <dgm:prSet custT="1"/>
      <dgm:spPr/>
      <dgm:t>
        <a:bodyPr/>
        <a:lstStyle/>
        <a:p>
          <a:endParaRPr lang="hr-HR" sz="2800" b="0"/>
        </a:p>
      </dgm:t>
    </dgm:pt>
    <dgm:pt modelId="{48C0650E-671A-43DA-8CD4-E94887C8AA84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Pomoći dane u inozemstvo i unutar općeg proračuna</a:t>
          </a:r>
          <a:r>
            <a:rPr lang="hr-HR" sz="1200" b="0" smtClean="0"/>
            <a:t>                                              </a:t>
          </a:r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18.581,00 €</a:t>
          </a:r>
          <a:endParaRPr lang="hr-HR" sz="1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73DB90-BE11-47C8-B8BB-86956EBABDB7}" type="sibTrans" cxnId="{17D5A57F-0FF6-4E04-B346-58BBF0D044CE}">
      <dgm:prSet custT="1"/>
      <dgm:spPr/>
      <dgm:t>
        <a:bodyPr/>
        <a:lstStyle/>
        <a:p>
          <a:endParaRPr lang="hr-HR" sz="2800" b="0"/>
        </a:p>
      </dgm:t>
    </dgm:pt>
    <dgm:pt modelId="{FDA4AF95-3A21-4F0B-AD5E-95ED68CACEC4}" type="parTrans" cxnId="{E0CAB33E-2A77-4A4D-A4DB-0F07CC134679}">
      <dgm:prSet custT="1"/>
      <dgm:spPr/>
      <dgm:t>
        <a:bodyPr/>
        <a:lstStyle/>
        <a:p>
          <a:endParaRPr lang="hr-HR" sz="2800" b="0"/>
        </a:p>
      </dgm:t>
    </dgm:pt>
    <dgm:pt modelId="{38C73310-5D71-497D-B7EC-702AE0548691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Naknade građanima i kućanstvima na temelju osiguranja i druge naknade        140.868,00 €</a:t>
          </a:r>
          <a:endParaRPr lang="hr-HR" sz="1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4BE31A-BA1B-48A7-8844-29887FC2F002}" type="sibTrans" cxnId="{E0CAB33E-2A77-4A4D-A4DB-0F07CC134679}">
      <dgm:prSet custT="1"/>
      <dgm:spPr/>
      <dgm:t>
        <a:bodyPr/>
        <a:lstStyle/>
        <a:p>
          <a:endParaRPr lang="hr-HR" sz="2800" b="0"/>
        </a:p>
      </dgm:t>
    </dgm:pt>
    <dgm:pt modelId="{E13D20A5-BF42-49F4-AD79-96A073EEE514}" type="parTrans" cxnId="{128A3EBA-D629-45E2-AA77-C94AF17B84D8}">
      <dgm:prSet custT="1"/>
      <dgm:spPr/>
      <dgm:t>
        <a:bodyPr/>
        <a:lstStyle/>
        <a:p>
          <a:endParaRPr lang="hr-HR" sz="2800" b="0"/>
        </a:p>
      </dgm:t>
    </dgm:pt>
    <dgm:pt modelId="{70D5296B-80E5-4C6A-A23E-60573778E076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Ostali rashodi</a:t>
          </a:r>
          <a:r>
            <a:rPr lang="hr-HR" sz="1200" b="0" smtClean="0"/>
            <a:t>			 					</a:t>
          </a:r>
          <a:r>
            <a:rPr lang="hr-HR" sz="1200" b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88.715,00 €</a:t>
          </a:r>
          <a:endParaRPr lang="hr-HR" sz="1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010A70-BACA-4F65-9363-DB9548D9CF94}" type="sibTrans" cxnId="{128A3EBA-D629-45E2-AA77-C94AF17B84D8}">
      <dgm:prSet custT="1"/>
      <dgm:spPr/>
      <dgm:t>
        <a:bodyPr/>
        <a:lstStyle/>
        <a:p>
          <a:endParaRPr lang="hr-HR" sz="2800" b="0"/>
        </a:p>
      </dgm:t>
    </dgm:pt>
    <dgm:pt modelId="{E0951440-BBBA-46A3-9C71-627BE3FC2C02}" type="pres">
      <dgm:prSet presAssocID="{AEFDF272-5430-47A5-94E8-0827E3BA328B}" presName="linear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2B7D65A-F868-4889-A630-D0F8E8D1292C}" type="pres">
      <dgm:prSet presAssocID="{1208FD98-CA35-4E5F-A597-4425258E4FDC}" presName="parentText" presStyleLbl="node1" presStyleCnt="6" custLinFactNeighborY="19365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3099AAD-DA47-4411-8E7B-27BE09DAF04B}" type="pres">
      <dgm:prSet presAssocID="{E2DE3A08-61CD-4BEB-82E8-A62EFC40CC42}" presName="spacer"/>
      <dgm:spPr/>
      <dgm:t>
        <a:bodyPr/>
        <a:lstStyle/>
        <a:p/>
      </dgm:t>
    </dgm:pt>
    <dgm:pt modelId="{4B842BD3-171D-45E5-8615-95E1E8049F32}" type="pres">
      <dgm:prSet presAssocID="{5A88CDC1-AF24-4C8D-8350-9F767943CC07}" presName="parentText" presStyleLbl="node1" presStyleIdx="1" presStyleCnt="6" custScaleY="76792" custLinFactNeighborY="-3306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775E114-66B3-4616-8C4B-26120934ABBF}" type="pres">
      <dgm:prSet presAssocID="{CFA6701C-E9E4-4F5F-9C73-7AA516CB0463}" presName="spacer"/>
      <dgm:spPr/>
      <dgm:t>
        <a:bodyPr/>
        <a:lstStyle/>
        <a:p/>
      </dgm:t>
    </dgm:pt>
    <dgm:pt modelId="{1A1653A5-AC1C-419B-8A4E-088E605824C6}" type="pres">
      <dgm:prSet presAssocID="{073C2DD4-A7A5-40D5-B8D6-39C4692DE316}" presName="parentText" presStyleLbl="node1" presStyleIdx="2" presStyleCnt="6" custScaleY="84071" custLinFactNeighborX="359" custLinFactNeighborY="-7364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522C9DD-9852-4137-AE2E-7BAD3D85C1F8}" type="pres">
      <dgm:prSet presAssocID="{93248F6D-FE72-49C2-9969-E67A2EC6EBB2}" presName="spacer"/>
      <dgm:spPr/>
      <dgm:t>
        <a:bodyPr/>
        <a:lstStyle/>
        <a:p/>
      </dgm:t>
    </dgm:pt>
    <dgm:pt modelId="{F42A1ADD-2FB4-491B-A0E7-2C5FE4BE3553}" type="pres">
      <dgm:prSet presAssocID="{48C0650E-671A-43DA-8CD4-E94887C8AA84}" presName="parentText" presStyleLbl="node1" presStyleIdx="3" presStyleCnt="6" custLinFactY="-7211" custLinFactNeighborX="-131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019AB65-E1A3-4061-B1CA-8033B8290311}" type="pres">
      <dgm:prSet presAssocID="{C473DB90-BE11-47C8-B8BB-86956EBABDB7}" presName="spacer"/>
      <dgm:spPr/>
      <dgm:t>
        <a:bodyPr/>
        <a:lstStyle/>
        <a:p/>
      </dgm:t>
    </dgm:pt>
    <dgm:pt modelId="{C7DE15F0-58F3-43D1-9BC8-A2C4599F01C4}" type="pres">
      <dgm:prSet presAssocID="{38C73310-5D71-497D-B7EC-702AE0548691}" presName="parentText" presStyleLbl="node1" presStyleIdx="4" presStyleCnt="6" custLinFactY="-21257" custLinFactNeighborX="59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354BB84-9780-49F9-88B3-4799AE39C715}" type="pres">
      <dgm:prSet presAssocID="{FA4BE31A-BA1B-48A7-8844-29887FC2F002}" presName="spacer"/>
      <dgm:spPr/>
      <dgm:t>
        <a:bodyPr/>
        <a:lstStyle/>
        <a:p/>
      </dgm:t>
    </dgm:pt>
    <dgm:pt modelId="{52583BB3-C3CF-4F8B-B696-BD5D887178FF}" type="pres">
      <dgm:prSet presAssocID="{70D5296B-80E5-4C6A-A23E-60573778E076}" presName="parentText" presStyleLbl="node1" presStyleIdx="5" presStyleCnt="6" custLinFactY="-34632" custLinFactNeighborX="24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FABEF7E7-8FA8-466D-87B6-5407622291CE}" srcId="{AEFDF272-5430-47A5-94E8-0827E3BA328B}" destId="{1208FD98-CA35-4E5F-A597-4425258E4FDC}" srcOrd="0" destOrd="0" parTransId="{1C423E81-CFBC-4876-A4C4-01B992AE3F04}" sibTransId="{E2DE3A08-61CD-4BEB-82E8-A62EFC40CC42}"/>
    <dgm:cxn modelId="{C2360861-2037-4E86-83FF-D85884378EAB}" srcId="{AEFDF272-5430-47A5-94E8-0827E3BA328B}" destId="{5A88CDC1-AF24-4C8D-8350-9F767943CC07}" srcOrd="1" destOrd="0" parTransId="{67FBB8CC-0CB0-4218-9CE9-22C110E5D440}" sibTransId="{CFA6701C-E9E4-4F5F-9C73-7AA516CB0463}"/>
    <dgm:cxn modelId="{53679C8C-F2B5-421D-9A47-8AC5B5501128}" srcId="{AEFDF272-5430-47A5-94E8-0827E3BA328B}" destId="{073C2DD4-A7A5-40D5-B8D6-39C4692DE316}" srcOrd="2" destOrd="0" parTransId="{9AD8E123-E50C-40C9-9C65-31F8FD81D04F}" sibTransId="{93248F6D-FE72-49C2-9969-E67A2EC6EBB2}"/>
    <dgm:cxn modelId="{17D5A57F-0FF6-4E04-B346-58BBF0D044CE}" srcId="{AEFDF272-5430-47A5-94E8-0827E3BA328B}" destId="{48C0650E-671A-43DA-8CD4-E94887C8AA84}" srcOrd="3" destOrd="0" parTransId="{A29B416F-AFD1-4023-A51D-377292CAF936}" sibTransId="{C473DB90-BE11-47C8-B8BB-86956EBABDB7}"/>
    <dgm:cxn modelId="{E0CAB33E-2A77-4A4D-A4DB-0F07CC134679}" srcId="{AEFDF272-5430-47A5-94E8-0827E3BA328B}" destId="{38C73310-5D71-497D-B7EC-702AE0548691}" srcOrd="4" destOrd="0" parTransId="{FDA4AF95-3A21-4F0B-AD5E-95ED68CACEC4}" sibTransId="{FA4BE31A-BA1B-48A7-8844-29887FC2F002}"/>
    <dgm:cxn modelId="{128A3EBA-D629-45E2-AA77-C94AF17B84D8}" srcId="{AEFDF272-5430-47A5-94E8-0827E3BA328B}" destId="{70D5296B-80E5-4C6A-A23E-60573778E076}" srcOrd="5" destOrd="0" parTransId="{E13D20A5-BF42-49F4-AD79-96A073EEE514}" sibTransId="{7E010A70-BACA-4F65-9363-DB9548D9CF94}"/>
    <dgm:cxn modelId="{A5603DD5-25F1-475D-AEE0-115904D8B242}" type="presOf" srcId="{AEFDF272-5430-47A5-94E8-0827E3BA328B}" destId="{E0951440-BBBA-46A3-9C71-627BE3FC2C02}" srcOrd="0" destOrd="0" presId="urn:microsoft.com/office/officeart/2005/8/layout/vList2"/>
    <dgm:cxn modelId="{6F412378-BA9C-47ED-8FE7-9EC1FEB6323A}" type="presParOf" srcId="{E0951440-BBBA-46A3-9C71-627BE3FC2C02}" destId="{82B7D65A-F868-4889-A630-D0F8E8D1292C}" srcOrd="0" destOrd="0" presId="urn:microsoft.com/office/officeart/2005/8/layout/vList2"/>
    <dgm:cxn modelId="{6BDB9453-B723-404C-B5D6-BE3F7EEE2596}" type="presOf" srcId="{1208FD98-CA35-4E5F-A597-4425258E4FDC}" destId="{82B7D65A-F868-4889-A630-D0F8E8D1292C}" srcOrd="0" destOrd="0" presId="urn:microsoft.com/office/officeart/2005/8/layout/vList2"/>
    <dgm:cxn modelId="{0EFDE722-E118-4AC9-AE0C-00E5D2033CF6}" type="presParOf" srcId="{E0951440-BBBA-46A3-9C71-627BE3FC2C02}" destId="{73099AAD-DA47-4411-8E7B-27BE09DAF04B}" srcOrd="1" destOrd="0" presId="urn:microsoft.com/office/officeart/2005/8/layout/vList2"/>
    <dgm:cxn modelId="{85DF8A5E-01FD-4780-A115-B80D0E5554C6}" type="presParOf" srcId="{E0951440-BBBA-46A3-9C71-627BE3FC2C02}" destId="{4B842BD3-171D-45E5-8615-95E1E8049F32}" srcOrd="2" destOrd="0" presId="urn:microsoft.com/office/officeart/2005/8/layout/vList2"/>
    <dgm:cxn modelId="{BD2D4CC2-6ECC-4383-AFA7-231C90487B92}" type="presOf" srcId="{5A88CDC1-AF24-4C8D-8350-9F767943CC07}" destId="{4B842BD3-171D-45E5-8615-95E1E8049F32}" srcOrd="0" destOrd="0" presId="urn:microsoft.com/office/officeart/2005/8/layout/vList2"/>
    <dgm:cxn modelId="{8B3130F0-7678-4EFA-95D4-2D4AD97175FD}" type="presParOf" srcId="{E0951440-BBBA-46A3-9C71-627BE3FC2C02}" destId="{5775E114-66B3-4616-8C4B-26120934ABBF}" srcOrd="3" destOrd="0" presId="urn:microsoft.com/office/officeart/2005/8/layout/vList2"/>
    <dgm:cxn modelId="{4C2F050F-71AC-46B5-87B5-3B9993AFC278}" type="presParOf" srcId="{E0951440-BBBA-46A3-9C71-627BE3FC2C02}" destId="{1A1653A5-AC1C-419B-8A4E-088E605824C6}" srcOrd="4" destOrd="0" presId="urn:microsoft.com/office/officeart/2005/8/layout/vList2"/>
    <dgm:cxn modelId="{D801270A-BAC9-4C4B-864F-041134604098}" type="presOf" srcId="{073C2DD4-A7A5-40D5-B8D6-39C4692DE316}" destId="{1A1653A5-AC1C-419B-8A4E-088E605824C6}" srcOrd="0" destOrd="0" presId="urn:microsoft.com/office/officeart/2005/8/layout/vList2"/>
    <dgm:cxn modelId="{FC1E7053-9591-4D86-8D00-41EBAA6BCA2D}" type="presParOf" srcId="{E0951440-BBBA-46A3-9C71-627BE3FC2C02}" destId="{D522C9DD-9852-4137-AE2E-7BAD3D85C1F8}" srcOrd="5" destOrd="0" presId="urn:microsoft.com/office/officeart/2005/8/layout/vList2"/>
    <dgm:cxn modelId="{E98C99A0-914A-49ED-9B41-BB32A11BD200}" type="presParOf" srcId="{E0951440-BBBA-46A3-9C71-627BE3FC2C02}" destId="{F42A1ADD-2FB4-491B-A0E7-2C5FE4BE3553}" srcOrd="6" destOrd="0" presId="urn:microsoft.com/office/officeart/2005/8/layout/vList2"/>
    <dgm:cxn modelId="{F001A72D-08FC-44CD-A798-5A4B299C7F02}" type="presOf" srcId="{48C0650E-671A-43DA-8CD4-E94887C8AA84}" destId="{F42A1ADD-2FB4-491B-A0E7-2C5FE4BE3553}" srcOrd="0" destOrd="0" presId="urn:microsoft.com/office/officeart/2005/8/layout/vList2"/>
    <dgm:cxn modelId="{3D1E2B81-F587-4F21-BF04-F4D57924E68B}" type="presParOf" srcId="{E0951440-BBBA-46A3-9C71-627BE3FC2C02}" destId="{E019AB65-E1A3-4061-B1CA-8033B8290311}" srcOrd="7" destOrd="0" presId="urn:microsoft.com/office/officeart/2005/8/layout/vList2"/>
    <dgm:cxn modelId="{2209B1CA-9DF1-4CF9-98BC-7A76BB8BC205}" type="presParOf" srcId="{E0951440-BBBA-46A3-9C71-627BE3FC2C02}" destId="{C7DE15F0-58F3-43D1-9BC8-A2C4599F01C4}" srcOrd="8" destOrd="0" presId="urn:microsoft.com/office/officeart/2005/8/layout/vList2"/>
    <dgm:cxn modelId="{C894D983-AEBD-4CD6-BD30-9491A0445000}" type="presOf" srcId="{38C73310-5D71-497D-B7EC-702AE0548691}" destId="{C7DE15F0-58F3-43D1-9BC8-A2C4599F01C4}" srcOrd="0" destOrd="0" presId="urn:microsoft.com/office/officeart/2005/8/layout/vList2"/>
    <dgm:cxn modelId="{DBA84ED1-40E9-4854-B900-62AB4BE4FB6C}" type="presParOf" srcId="{E0951440-BBBA-46A3-9C71-627BE3FC2C02}" destId="{D354BB84-9780-49F9-88B3-4799AE39C715}" srcOrd="9" destOrd="0" presId="urn:microsoft.com/office/officeart/2005/8/layout/vList2"/>
    <dgm:cxn modelId="{A6A5941D-6517-40BB-BE33-5497ECD4DA2E}" type="presParOf" srcId="{E0951440-BBBA-46A3-9C71-627BE3FC2C02}" destId="{52583BB3-C3CF-4F8B-B696-BD5D887178FF}" srcOrd="10" destOrd="0" presId="urn:microsoft.com/office/officeart/2005/8/layout/vList2"/>
    <dgm:cxn modelId="{E53BBB91-B7D5-4F4B-8987-5CB067EF1B46}" type="presOf" srcId="{70D5296B-80E5-4C6A-A23E-60573778E076}" destId="{52583BB3-C3CF-4F8B-B696-BD5D887178F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4099" name=""/>
      <dsp:cNvGrpSpPr/>
    </dsp:nvGrpSpPr>
    <dsp:grpSpPr/>
    <dsp:sp modelId="{5157C2C3-EF00-48EB-8980-0B54C716AF29}">
      <dsp:nvSpPr>
        <dsp:cNvPr id="4100" name=""/>
        <dsp:cNvSpPr/>
      </dsp:nvSpPr>
      <dsp:spPr>
        <a:xfrm>
          <a:off x="78420" y="33227"/>
          <a:ext cx="1515340" cy="218777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u="sng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Temeljni </a:t>
          </a:r>
          <a:r>
            <a:rPr lang="hr-HR" sz="1500" b="1" u="sng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financijski akt </a:t>
          </a:r>
          <a:r>
            <a:rPr lang="hr-HR" sz="15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kojim se procjenjuju </a:t>
          </a:r>
          <a:r>
            <a:rPr lang="hr-HR" sz="1500" i="0" u="sng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i primici te utvrđuju rashodi i izdaci </a:t>
          </a:r>
          <a:r>
            <a:rPr lang="hr-HR" sz="15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Općine Luka, a </a:t>
          </a:r>
          <a:r>
            <a:rPr lang="hr-HR" sz="1500" b="1" u="sng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donosi ga Općinsko vijeće</a:t>
          </a:r>
          <a:endParaRPr lang="hr-HR" sz="1500" b="1" u="sng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2803" y="77610"/>
        <a:ext cx="1426574" cy="2099006"/>
      </dsp:txXfrm>
    </dsp:sp>
    <dsp:sp modelId="{4A402580-067E-4179-A3FF-D387846E2D5A}">
      <dsp:nvSpPr>
        <dsp:cNvPr id="4101" name=""/>
        <dsp:cNvSpPr/>
      </dsp:nvSpPr>
      <dsp:spPr>
        <a:xfrm rot="21540172">
          <a:off x="1692181" y="922494"/>
          <a:ext cx="208716" cy="3758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>
        <a:off x="1692186" y="998200"/>
        <a:ext cx="146101" cy="225482"/>
      </dsp:txXfrm>
    </dsp:sp>
    <dsp:sp modelId="{24CB78D4-FDE7-44AE-B443-0B22D0711452}">
      <dsp:nvSpPr>
        <dsp:cNvPr id="4102" name=""/>
        <dsp:cNvSpPr/>
      </dsp:nvSpPr>
      <dsp:spPr>
        <a:xfrm>
          <a:off x="1987506" y="0"/>
          <a:ext cx="1515340" cy="218777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Financijski dokument koji se donosi za </a:t>
          </a:r>
          <a:r>
            <a:rPr lang="hr-HR" sz="15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proračunsku godinu</a:t>
          </a:r>
          <a:r>
            <a:rPr lang="hr-HR" sz="15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a to je </a:t>
          </a:r>
          <a:r>
            <a:rPr lang="hr-HR" sz="1500" u="sng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razdoblje od 01.siječnja do 31. prosinca</a:t>
          </a:r>
          <a:endParaRPr lang="hr-HR" sz="1500" u="sng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1889" y="44383"/>
        <a:ext cx="1426574" cy="2099006"/>
      </dsp:txXfrm>
    </dsp:sp>
    <dsp:sp modelId="{CE6A74A7-3389-4B9E-B338-3DD1BB360EAD}">
      <dsp:nvSpPr>
        <dsp:cNvPr id="4103" name=""/>
        <dsp:cNvSpPr/>
      </dsp:nvSpPr>
      <dsp:spPr>
        <a:xfrm>
          <a:off x="3636689" y="905983"/>
          <a:ext cx="283745" cy="3758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>
        <a:off x="3636689" y="981144"/>
        <a:ext cx="198622" cy="225482"/>
      </dsp:txXfrm>
    </dsp:sp>
    <dsp:sp modelId="{187F6E97-740C-48A2-A7B8-94429B9019DF}">
      <dsp:nvSpPr>
        <dsp:cNvPr id="4104" name=""/>
        <dsp:cNvSpPr/>
      </dsp:nvSpPr>
      <dsp:spPr>
        <a:xfrm>
          <a:off x="4038216" y="0"/>
          <a:ext cx="1515340" cy="218777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Financijski akt koji sadrži i plan prihoda i primitaka te rashoda i izdataka za dvije godine unaprijed</a:t>
          </a:r>
          <a:endParaRPr lang="hr-HR" sz="15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82599" y="44383"/>
        <a:ext cx="1426574" cy="2099006"/>
      </dsp:txXfrm>
    </dsp:sp>
    <dsp:sp modelId="{F142B4DC-0C58-4AF4-A7A1-653CFA2CD9A6}">
      <dsp:nvSpPr>
        <dsp:cNvPr id="4105" name=""/>
        <dsp:cNvSpPr/>
      </dsp:nvSpPr>
      <dsp:spPr>
        <a:xfrm>
          <a:off x="5673859" y="905983"/>
          <a:ext cx="255042" cy="3758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/>
        </a:p>
      </dsp:txBody>
      <dsp:txXfrm>
        <a:off x="5673859" y="981144"/>
        <a:ext cx="178529" cy="225482"/>
      </dsp:txXfrm>
    </dsp:sp>
    <dsp:sp modelId="{50D84A8F-AB65-42E9-A6F3-DE813149C3AD}">
      <dsp:nvSpPr>
        <dsp:cNvPr id="4106" name=""/>
        <dsp:cNvSpPr/>
      </dsp:nvSpPr>
      <dsp:spPr>
        <a:xfrm>
          <a:off x="6034767" y="0"/>
          <a:ext cx="1515340" cy="218777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Temeljni propis kojim su regulirana sva pitanja vezana uz proračun je </a:t>
          </a:r>
          <a:r>
            <a:rPr lang="hr-HR" sz="1500" b="1" u="sng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Zakon o proračunu </a:t>
          </a:r>
          <a:r>
            <a:rPr lang="hr-HR" sz="15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(Narodne novine broj 144/21) </a:t>
          </a:r>
          <a:endParaRPr lang="hr-HR" sz="15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79150" y="44383"/>
        <a:ext cx="1426574" cy="2099006"/>
      </dsp:txXfrm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6147" name=""/>
      <dsp:cNvGrpSpPr/>
    </dsp:nvGrpSpPr>
    <dsp:grpSpPr/>
    <dsp:sp modelId="{3FBD6185-E45E-410A-B84D-8F0D448BF173}">
      <dsp:nvSpPr>
        <dsp:cNvPr id="6148" name=""/>
        <dsp:cNvSpPr/>
      </dsp:nvSpPr>
      <dsp:spPr>
        <a:xfrm>
          <a:off x="-4387788" y="-673007"/>
          <a:ext cx="5227452" cy="5227452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4069BD33-E50A-484B-9908-FBF06F504105}">
      <dsp:nvSpPr>
        <dsp:cNvPr id="6149" name=""/>
        <dsp:cNvSpPr/>
      </dsp:nvSpPr>
      <dsp:spPr>
        <a:xfrm>
          <a:off x="851689" y="563206"/>
          <a:ext cx="5168307" cy="1108849"/>
        </a:xfrm>
        <a:prstGeom prst="rect">
          <a:avLst/>
        </a:prstGeom>
        <a:solidFill>
          <a:srgbClr val="FFC000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49" tIns="43180" rIns="43180" bIns="4318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OPĆI DIO</a:t>
          </a:r>
          <a:r>
            <a:rPr lang="hr-HR" sz="17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sastoji se od Računa prihoda i rashoda i Računa financiranja koji obuhvaćaju prihode i primitke te rashode i izdatke po vrstama</a:t>
          </a:r>
          <a:endParaRPr lang="hr-HR" sz="17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1689" y="563206"/>
        <a:ext cx="5168307" cy="1108849"/>
      </dsp:txXfrm>
    </dsp:sp>
    <dsp:sp modelId="{F43E58C1-459C-4D3F-A355-44C2F5C6F564}">
      <dsp:nvSpPr>
        <dsp:cNvPr id="6150" name=""/>
        <dsp:cNvSpPr/>
      </dsp:nvSpPr>
      <dsp:spPr>
        <a:xfrm flipV="1">
          <a:off x="649021" y="1066991"/>
          <a:ext cx="65311" cy="838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  <dsp:sp modelId="{DD209AC2-5E9D-4D25-BE82-751981B3BB63}">
      <dsp:nvSpPr>
        <dsp:cNvPr id="6151" name=""/>
        <dsp:cNvSpPr/>
      </dsp:nvSpPr>
      <dsp:spPr>
        <a:xfrm>
          <a:off x="681676" y="2218086"/>
          <a:ext cx="5612845" cy="1108849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49" tIns="43180" rIns="43180" bIns="4318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b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POSEBNI DIO</a:t>
          </a:r>
          <a:r>
            <a:rPr lang="hr-HR" sz="17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sastoji se od plana rashoda i izdataka iskazanih po glavama, unutar svake glave nalaze se programi, projekti i aktivnosti koji se planiraju financirati</a:t>
          </a:r>
          <a:endParaRPr lang="hr-HR" sz="17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1676" y="2218086"/>
        <a:ext cx="5612845" cy="1108849"/>
      </dsp:txXfrm>
    </dsp:sp>
    <dsp:sp modelId="{0C33604E-384B-43D2-B19C-1D41447883C8}">
      <dsp:nvSpPr>
        <dsp:cNvPr id="6152" name=""/>
        <dsp:cNvSpPr/>
      </dsp:nvSpPr>
      <dsp:spPr>
        <a:xfrm flipH="1" flipV="1">
          <a:off x="604098" y="2709091"/>
          <a:ext cx="92228" cy="126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/>
        <a:lstStyle/>
        <a:p/>
      </dsp:txBody>
    </dsp:sp>
  </dsp:spTree>
</dsp:drawing>
</file>

<file path=ppt/diagrams/drawing3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8195" name=""/>
      <dsp:cNvGrpSpPr/>
    </dsp:nvGrpSpPr>
    <dsp:grpSpPr/>
    <dsp:sp modelId="{1B54BAA0-9C46-4D77-B263-41DE4C6851F5}">
      <dsp:nvSpPr>
        <dsp:cNvPr id="8196" name=""/>
        <dsp:cNvSpPr/>
      </dsp:nvSpPr>
      <dsp:spPr>
        <a:xfrm>
          <a:off x="0" y="697127"/>
          <a:ext cx="6346825" cy="3276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Koji su i u kojim iznosima su planirani prihodi Općine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2" y="713119"/>
        <a:ext cx="6314841" cy="295616"/>
      </dsp:txXfrm>
    </dsp:sp>
    <dsp:sp modelId="{0C32C0FF-8A03-468B-B4F9-8FA0EA0C7BAA}">
      <dsp:nvSpPr>
        <dsp:cNvPr id="8197" name=""/>
        <dsp:cNvSpPr/>
      </dsp:nvSpPr>
      <dsp:spPr>
        <a:xfrm>
          <a:off x="0" y="1160846"/>
          <a:ext cx="6346825" cy="3276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Koliki su ukupni rashodi Općine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2" y="1176838"/>
        <a:ext cx="6314841" cy="295616"/>
      </dsp:txXfrm>
    </dsp:sp>
    <dsp:sp modelId="{36940397-0CBE-425E-8003-440658DF4E3C}">
      <dsp:nvSpPr>
        <dsp:cNvPr id="8198" name=""/>
        <dsp:cNvSpPr/>
      </dsp:nvSpPr>
      <dsp:spPr>
        <a:xfrm>
          <a:off x="0" y="1511347"/>
          <a:ext cx="6346825" cy="3276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sredstava odlazi na izgradnju infrastrukture, uređenje i opremanje prostora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2" y="1527339"/>
        <a:ext cx="6314841" cy="295616"/>
      </dsp:txXfrm>
    </dsp:sp>
    <dsp:sp modelId="{65D89F04-15C6-48AA-B4FB-C5C41666392B}">
      <dsp:nvSpPr>
        <dsp:cNvPr id="8199" name=""/>
        <dsp:cNvSpPr/>
      </dsp:nvSpPr>
      <dsp:spPr>
        <a:xfrm>
          <a:off x="0" y="3082768"/>
          <a:ext cx="6346825" cy="3276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se sredstava troši za financiranje programa u poljoprivredi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2" y="3098760"/>
        <a:ext cx="6314841" cy="295616"/>
      </dsp:txXfrm>
    </dsp:sp>
    <dsp:sp modelId="{E8A60495-E713-4F45-9799-7A087E3862F4}">
      <dsp:nvSpPr>
        <dsp:cNvPr id="8200" name=""/>
        <dsp:cNvSpPr/>
      </dsp:nvSpPr>
      <dsp:spPr>
        <a:xfrm>
          <a:off x="0" y="2298551"/>
          <a:ext cx="6346825" cy="3276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se sredstava izdvaja za predškolski odgoj i obrazovanje, te socijalnu skrb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2" y="2314543"/>
        <a:ext cx="6314841" cy="295616"/>
      </dsp:txXfrm>
    </dsp:sp>
    <dsp:sp modelId="{20DA5282-54EF-47CB-A741-1CCE8BD24B0F}">
      <dsp:nvSpPr>
        <dsp:cNvPr id="8201" name=""/>
        <dsp:cNvSpPr/>
      </dsp:nvSpPr>
      <dsp:spPr>
        <a:xfrm>
          <a:off x="0" y="2691801"/>
          <a:ext cx="6346825" cy="3276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se sredstava izdvaja za rad udruga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2" y="2707793"/>
        <a:ext cx="6314841" cy="295616"/>
      </dsp:txXfrm>
    </dsp:sp>
    <dsp:sp modelId="{605AA1D9-7564-4267-B5C1-1C009C6BA72F}">
      <dsp:nvSpPr>
        <dsp:cNvPr id="8202" name=""/>
        <dsp:cNvSpPr/>
      </dsp:nvSpPr>
      <dsp:spPr>
        <a:xfrm>
          <a:off x="0" y="1897915"/>
          <a:ext cx="6346825" cy="3276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Koliko se sredstava troši na održavanje komunalne infrastrukture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2" y="1913907"/>
        <a:ext cx="6314841" cy="295616"/>
      </dsp:txXfrm>
    </dsp:sp>
  </dsp:spTree>
</dsp:drawing>
</file>

<file path=ppt/diagrams/drawing4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9219" name=""/>
      <dsp:cNvGrpSpPr/>
    </dsp:nvGrpSpPr>
    <dsp:grpSpPr/>
    <dsp:sp modelId="{3295F19B-27C7-4629-BD88-FFFB30846CAB}">
      <dsp:nvSpPr>
        <dsp:cNvPr id="9220" name=""/>
        <dsp:cNvSpPr/>
      </dsp:nvSpPr>
      <dsp:spPr>
        <a:xfrm>
          <a:off x="0" y="630318"/>
          <a:ext cx="6348413" cy="12168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hr-HR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Mora biti URAVNOTEŽEN, što znači da ukupna visina planiranih prihoda mora biti jednaka ukupnoj visini planiranih rashoda</a:t>
          </a:r>
          <a:endParaRPr lang="hr-HR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689717"/>
        <a:ext cx="6229614" cy="1098001"/>
      </dsp:txXfrm>
    </dsp:sp>
    <dsp:sp modelId="{4298649F-D196-4352-968E-5A6E15995EC4}">
      <dsp:nvSpPr>
        <dsp:cNvPr id="9221" name=""/>
        <dsp:cNvSpPr/>
      </dsp:nvSpPr>
      <dsp:spPr>
        <a:xfrm>
          <a:off x="0" y="2034319"/>
          <a:ext cx="6348413" cy="12168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hr-HR" sz="20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Ukoliko postoji preneseni manjak ili višak prihoda i primitaka iz prethodne godine, isti mora biti uključen   u Proračun</a:t>
          </a:r>
          <a:endParaRPr lang="hr-HR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2093718"/>
        <a:ext cx="6229614" cy="1098001"/>
      </dsp:txXfrm>
    </dsp:sp>
  </dsp:spTree>
</dsp:drawing>
</file>

<file path=ppt/diagrams/drawing5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9221" name=""/>
      <dsp:cNvGrpSpPr/>
    </dsp:nvGrpSpPr>
    <dsp:grpSpPr/>
    <dsp:sp modelId="{A5536AA4-109E-4052-B375-D646500183B6}">
      <dsp:nvSpPr>
        <dsp:cNvPr id="9222" name=""/>
        <dsp:cNvSpPr/>
      </dsp:nvSpPr>
      <dsp:spPr>
        <a:xfrm>
          <a:off x="0" y="1262940"/>
          <a:ext cx="7519930" cy="75031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 se može mijenjati i dopunjavati tijekom cijele proračunske godine i to se naziva REBALANS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627" y="1299567"/>
        <a:ext cx="7446675" cy="677060"/>
      </dsp:txXfrm>
    </dsp:sp>
    <dsp:sp modelId="{9CEFE097-FC51-4270-B314-AA4706A5053A}">
      <dsp:nvSpPr>
        <dsp:cNvPr id="9223" name=""/>
        <dsp:cNvSpPr/>
      </dsp:nvSpPr>
      <dsp:spPr>
        <a:xfrm>
          <a:off x="0" y="2221470"/>
          <a:ext cx="7519930" cy="637177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 se mijenja i dopunjuje na isti način na koji se i donosi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04" y="2252574"/>
        <a:ext cx="7457721" cy="574968"/>
      </dsp:txXfrm>
    </dsp:sp>
    <dsp:sp modelId="{743D0F57-DA5C-477B-B04A-14ABD0CA9DB6}">
      <dsp:nvSpPr>
        <dsp:cNvPr id="9224" name=""/>
        <dsp:cNvSpPr/>
      </dsp:nvSpPr>
      <dsp:spPr>
        <a:xfrm>
          <a:off x="0" y="229541"/>
          <a:ext cx="7519930" cy="85603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Proračun kao i sve njegove izmjene i dopune predlaže Općinski načelnik Općinskom vijeću, a Općinsko vijeće na svojim sjednicama razmatra takav prijedlog i o njemu odlučuje glasovanjem</a:t>
          </a:r>
          <a:endParaRPr lang="hr-HR" sz="1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788" y="271329"/>
        <a:ext cx="7436354" cy="772454"/>
      </dsp:txXfrm>
    </dsp:sp>
  </dsp:spTree>
</dsp:drawing>
</file>

<file path=ppt/diagrams/drawing6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1267" name=""/>
      <dsp:cNvGrpSpPr/>
    </dsp:nvGrpSpPr>
    <dsp:grpSpPr/>
    <dsp:sp modelId="{6826CC44-63E1-4BF7-AB41-1E38C1AEB482}">
      <dsp:nvSpPr>
        <dsp:cNvPr id="11268" name=""/>
        <dsp:cNvSpPr/>
      </dsp:nvSpPr>
      <dsp:spPr>
        <a:xfrm>
          <a:off x="0" y="695758"/>
          <a:ext cx="5827713" cy="57037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od poreza			              	           468.722,00 €</a:t>
          </a:r>
          <a:endParaRPr lang="hr-HR" sz="13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43" y="723601"/>
        <a:ext cx="5772026" cy="514688"/>
      </dsp:txXfrm>
    </dsp:sp>
    <dsp:sp modelId="{F5DA8341-5FB4-4BF8-9879-9B144E0DCA4D}">
      <dsp:nvSpPr>
        <dsp:cNvPr id="11269" name=""/>
        <dsp:cNvSpPr/>
      </dsp:nvSpPr>
      <dsp:spPr>
        <a:xfrm>
          <a:off x="0" y="1310737"/>
          <a:ext cx="5827713" cy="57037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Pomoći iz inozemstva i od subjekata unutar općeg proračuna            187.070,00 €</a:t>
          </a:r>
          <a:endParaRPr lang="hr-HR" sz="13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43" y="1338580"/>
        <a:ext cx="5772026" cy="514688"/>
      </dsp:txXfrm>
    </dsp:sp>
    <dsp:sp modelId="{E3C791DC-993E-453A-A0BC-81E315D030F8}">
      <dsp:nvSpPr>
        <dsp:cNvPr id="11270" name=""/>
        <dsp:cNvSpPr/>
      </dsp:nvSpPr>
      <dsp:spPr>
        <a:xfrm>
          <a:off x="0" y="1918552"/>
          <a:ext cx="5827713" cy="57037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od imovine					             67.553,00 €</a:t>
          </a:r>
          <a:endParaRPr lang="hr-HR" sz="13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43" y="1946395"/>
        <a:ext cx="5772026" cy="514688"/>
      </dsp:txXfrm>
    </dsp:sp>
    <dsp:sp modelId="{4D549316-E610-4D6C-B8D9-B0B7BEEBF012}">
      <dsp:nvSpPr>
        <dsp:cNvPr id="11271" name=""/>
        <dsp:cNvSpPr/>
      </dsp:nvSpPr>
      <dsp:spPr>
        <a:xfrm>
          <a:off x="0" y="2526367"/>
          <a:ext cx="5827713" cy="57037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od upravnih i administrativnih pristojbi, </a:t>
          </a:r>
        </a:p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Pristojbi po posebnim propisima i naknada			        1.024.737,00 €</a:t>
          </a:r>
          <a:endParaRPr lang="hr-HR" sz="13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43" y="2554210"/>
        <a:ext cx="5772026" cy="514688"/>
      </dsp:txXfrm>
    </dsp:sp>
    <dsp:sp modelId="{7ACF925C-FC60-4762-86C6-EE82D098B42E}">
      <dsp:nvSpPr>
        <dsp:cNvPr id="11272" name=""/>
        <dsp:cNvSpPr/>
      </dsp:nvSpPr>
      <dsp:spPr>
        <a:xfrm>
          <a:off x="0" y="2581368"/>
          <a:ext cx="5827713" cy="57037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Prihodi od prodaje proizvoda i robe te pruženih usluga </a:t>
          </a:r>
        </a:p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 prihodi od donacija					             11.945,00 €</a:t>
          </a:r>
          <a:endParaRPr lang="hr-HR" sz="13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43" y="2609211"/>
        <a:ext cx="5772026" cy="514688"/>
      </dsp:txXfrm>
    </dsp:sp>
    <dsp:sp modelId="{6AEBF9EF-C80C-4DD6-AAAE-C729AB60C950}">
      <dsp:nvSpPr>
        <dsp:cNvPr id="11273" name=""/>
        <dsp:cNvSpPr/>
      </dsp:nvSpPr>
      <dsp:spPr>
        <a:xfrm>
          <a:off x="0" y="3238127"/>
          <a:ext cx="5827713" cy="57037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VIŠAK/MANJAK PRIHODA	                                                                0,00 €</a:t>
          </a:r>
          <a:endParaRPr lang="hr-HR" sz="13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43" y="3265970"/>
        <a:ext cx="5772026" cy="514688"/>
      </dsp:txXfrm>
    </dsp:sp>
  </dsp:spTree>
</dsp:drawing>
</file>

<file path=ppt/diagrams/drawing7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11267" name=""/>
      <dsp:cNvGrpSpPr/>
    </dsp:nvGrpSpPr>
    <dsp:grpSpPr/>
    <dsp:sp modelId="{82B7D65A-F868-4889-A630-D0F8E8D1292C}">
      <dsp:nvSpPr>
        <dsp:cNvPr id="11268" name=""/>
        <dsp:cNvSpPr/>
      </dsp:nvSpPr>
      <dsp:spPr>
        <a:xfrm>
          <a:off x="0" y="42753"/>
          <a:ext cx="7267938" cy="8424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Rashodi za zaposlene</a:t>
          </a:r>
          <a:r>
            <a:rPr lang="hr-HR" sz="1200" b="0" kern="1200" smtClean="0"/>
            <a:t>					</a:t>
          </a: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93.384,00 €</a:t>
          </a:r>
          <a:endParaRPr lang="hr-HR" sz="12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83876"/>
        <a:ext cx="7185693" cy="760155"/>
      </dsp:txXfrm>
    </dsp:sp>
    <dsp:sp modelId="{4B842BD3-171D-45E5-8615-95E1E8049F32}">
      <dsp:nvSpPr>
        <dsp:cNvPr id="11269" name=""/>
        <dsp:cNvSpPr/>
      </dsp:nvSpPr>
      <dsp:spPr>
        <a:xfrm>
          <a:off x="0" y="946810"/>
          <a:ext cx="7267938" cy="64689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Materijalni rashodi</a:t>
          </a:r>
          <a:r>
            <a:rPr lang="hr-HR" sz="1200" b="0" kern="1200" smtClean="0"/>
            <a:t>		       		                                            </a:t>
          </a: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364.981,00 €</a:t>
          </a:r>
          <a:endParaRPr lang="hr-HR" sz="12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579" y="978389"/>
        <a:ext cx="7204780" cy="583737"/>
      </dsp:txXfrm>
    </dsp:sp>
    <dsp:sp modelId="{1A1653A5-AC1C-419B-8A4E-088E605824C6}">
      <dsp:nvSpPr>
        <dsp:cNvPr id="11270" name=""/>
        <dsp:cNvSpPr/>
      </dsp:nvSpPr>
      <dsp:spPr>
        <a:xfrm>
          <a:off x="0" y="1670711"/>
          <a:ext cx="7267938" cy="708214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Financijski rashodi	</a:t>
          </a:r>
          <a:r>
            <a:rPr lang="hr-HR" sz="1200" b="0" kern="1200" smtClean="0"/>
            <a:t>					</a:t>
          </a:r>
          <a:r>
            <a:rPr lang="hr-HR" sz="1200" b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</a:t>
          </a: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11.500,00 €</a:t>
          </a:r>
          <a:endParaRPr lang="hr-HR" sz="12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572" y="1705283"/>
        <a:ext cx="7198794" cy="639070"/>
      </dsp:txXfrm>
    </dsp:sp>
    <dsp:sp modelId="{F42A1ADD-2FB4-491B-A0E7-2C5FE4BE3553}">
      <dsp:nvSpPr>
        <dsp:cNvPr id="11271" name=""/>
        <dsp:cNvSpPr/>
      </dsp:nvSpPr>
      <dsp:spPr>
        <a:xfrm>
          <a:off x="0" y="2413620"/>
          <a:ext cx="7267938" cy="8424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Pomoći dane u inozemstvo i unutar općeg proračuna</a:t>
          </a:r>
          <a:r>
            <a:rPr lang="hr-HR" sz="1200" b="0" kern="1200" smtClean="0"/>
            <a:t>                                              </a:t>
          </a: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18.581,00 €</a:t>
          </a:r>
          <a:endParaRPr lang="hr-HR" sz="12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2454743"/>
        <a:ext cx="7185693" cy="760155"/>
      </dsp:txXfrm>
    </dsp:sp>
    <dsp:sp modelId="{C7DE15F0-58F3-43D1-9BC8-A2C4599F01C4}">
      <dsp:nvSpPr>
        <dsp:cNvPr id="11272" name=""/>
        <dsp:cNvSpPr/>
      </dsp:nvSpPr>
      <dsp:spPr>
        <a:xfrm>
          <a:off x="0" y="3267297"/>
          <a:ext cx="7267938" cy="8424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Naknade građanima i kućanstvima na temelju osiguranja i druge naknade        140.868,00 €</a:t>
          </a:r>
          <a:endParaRPr lang="hr-HR" sz="12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3308419"/>
        <a:ext cx="7185693" cy="760155"/>
      </dsp:txXfrm>
    </dsp:sp>
    <dsp:sp modelId="{52583BB3-C3CF-4F8B-B696-BD5D887178FF}">
      <dsp:nvSpPr>
        <dsp:cNvPr id="11273" name=""/>
        <dsp:cNvSpPr/>
      </dsp:nvSpPr>
      <dsp:spPr>
        <a:xfrm>
          <a:off x="0" y="4126626"/>
          <a:ext cx="7267938" cy="8424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Ostali rashodi</a:t>
          </a:r>
          <a:r>
            <a:rPr lang="hr-HR" sz="1200" b="0" kern="1200" smtClean="0"/>
            <a:t>			 					</a:t>
          </a:r>
          <a:r>
            <a:rPr lang="hr-HR" sz="1200" b="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88.715,00 €</a:t>
          </a:r>
          <a:endParaRPr lang="hr-HR" sz="1200" b="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23" y="4167748"/>
        <a:ext cx="7185693" cy="760155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/>
          <dgm:rule type="h" fact="1.5"/>
          <dgm:rule type="primFontSz" val="5"/>
          <dgm:rule type="h" val="INF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/>
            </dgm:ruleLst>
          </dgm:layoutNode>
        </dgm:layoutNode>
      </dgm:forEach>
    </dgm:forEach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r:blip="">
      <dgm:adjLst/>
    </dgm:shape>
    <dgm:constrLst>
      <dgm:constr type="w" for="ch" refType="h" refFor="ch" op="gte" fact="0.8"/>
    </dgm:constrLst>
    <dgm:layoutNode name="Name1">
      <dgm:alg type="composite"/>
      <dgm:shape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type="rect" r:blip="" hideGeom="1">
            <dgm:adjLst/>
          </dgm:shape>
          <dgm:presOf/>
        </dgm:layoutNode>
        <dgm:layoutNode name="dstNode">
          <dgm:alg type="sp"/>
          <dgm:shape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1">
          <dgm:alg type="sp"/>
          <dgm:shape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2">
          <dgm:alg type="sp"/>
          <dgm:shape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3">
          <dgm:alg type="sp"/>
          <dgm:shape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4">
          <dgm:alg type="sp"/>
          <dgm:shape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5">
          <dgm:alg type="sp"/>
          <dgm:shape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6">
          <dgm:alg type="sp"/>
          <dgm:shape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/>
          </dgm:ruleLst>
        </dgm:layoutNode>
        <dgm:layoutNode name="accent_7">
          <dgm:alg type="sp"/>
          <dgm:shape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462EB-3EE3-4896-8C6B-F016849169DA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D8071-2460-4A2C-BAA5-37DD9794FD6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467151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307A-986B-4EE5-B743-70340F8DFAE7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C7431-7D01-4522-87D4-2774A1BD07C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608814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1ACCA-DE1C-4A6D-A756-45278EE7F6C1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A0C82-1D78-46EE-BE7B-F3F6471E3B9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2816200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Naslov i o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51AAC-096F-4BE9-BAF1-F3D943F81D2C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76277-7E63-43BB-B6D4-3C4B1144018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943720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01B2-4673-4804-82B7-6C350874D830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CF433-05B5-4095-9B26-3D18656ECC4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218065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C752-1245-4D6F-8FBA-1FC88707A61A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7CCA4-2757-4008-A7AB-B05E50D0B8E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662883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67BFE-9187-4CE0-8B6D-55757EBB023F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CEC5-3059-481C-9035-8ADACDFBF0F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205357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CDE18-C9B1-4F4B-A674-A7F42675B662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47E5C-977D-4EF5-BFB3-60A00168812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638836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B0321-D404-4568-892B-69FF2C45FB6E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80DD7-A8B9-4D87-9608-F406BA5F721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486910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8D727-C63E-4095-9DF7-F08DF46715B9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825A2-CDEC-4C2C-BCF7-4C1F21EBA3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60262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9A92B-E3DD-4571-A0AE-01E58A7B32F9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F1EB-01BF-4157-8E80-1F518E17AD2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496176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607B5-0971-4404-BE11-C39FCC5B9035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95A1F-E320-43DF-9698-53C5DDDB6F4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5558580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Uredite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Uredite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48CCE8-0DA9-4AB9-B584-A9FA766750BF}" type="datetime1">
              <a:rPr lang="hr-HR"/>
              <a:pPr>
                <a:defRPr/>
              </a:pPr>
              <a:t>27.01.2023.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011783-E303-469E-B67A-1E6D628B00D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transition/>
  <p:timing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microsoft.com/office/2007/relationships/diagramDrawing" Target="../diagrams/drawing7.xml" /><Relationship Id="rId3" Type="http://schemas.openxmlformats.org/officeDocument/2006/relationships/diagramData" Target="../diagrams/data7.xml" /><Relationship Id="rId4" Type="http://schemas.openxmlformats.org/officeDocument/2006/relationships/diagramLayout" Target="../diagrams/layout7.xml" /><Relationship Id="rId5" Type="http://schemas.openxmlformats.org/officeDocument/2006/relationships/diagramQuickStyle" Target="../diagrams/quickStyle7.xml" /><Relationship Id="rId6" Type="http://schemas.openxmlformats.org/officeDocument/2006/relationships/diagramColors" Target="../diagrams/colors7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hyperlink" Target="mailto:luka@opcina-luka.hr" TargetMode="External" /><Relationship Id="rId3" Type="http://schemas.openxmlformats.org/officeDocument/2006/relationships/hyperlink" Target="http://www.opcina-luka.hr/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1.xml" /><Relationship Id="rId3" Type="http://schemas.openxmlformats.org/officeDocument/2006/relationships/diagramData" Target="../diagrams/data1.xml" /><Relationship Id="rId4" Type="http://schemas.openxmlformats.org/officeDocument/2006/relationships/diagramLayout" Target="../diagrams/layout1.xml" /><Relationship Id="rId5" Type="http://schemas.openxmlformats.org/officeDocument/2006/relationships/diagramQuickStyle" Target="../diagrams/quickStyle1.xml" /><Relationship Id="rId6" Type="http://schemas.openxmlformats.org/officeDocument/2006/relationships/diagramColors" Target="../diagrams/colors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2.xml" /><Relationship Id="rId3" Type="http://schemas.openxmlformats.org/officeDocument/2006/relationships/diagramData" Target="../diagrams/data2.xml" /><Relationship Id="rId4" Type="http://schemas.openxmlformats.org/officeDocument/2006/relationships/diagramLayout" Target="../diagrams/layout2.xml" /><Relationship Id="rId5" Type="http://schemas.openxmlformats.org/officeDocument/2006/relationships/diagramQuickStyle" Target="../diagrams/quickStyle2.xml" /><Relationship Id="rId6" Type="http://schemas.openxmlformats.org/officeDocument/2006/relationships/diagramColors" Target="../diagrams/colors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3.xml" /><Relationship Id="rId3" Type="http://schemas.openxmlformats.org/officeDocument/2006/relationships/diagramData" Target="../diagrams/data3.xml" /><Relationship Id="rId4" Type="http://schemas.openxmlformats.org/officeDocument/2006/relationships/diagramLayout" Target="../diagrams/layout3.xml" /><Relationship Id="rId5" Type="http://schemas.openxmlformats.org/officeDocument/2006/relationships/diagramQuickStyle" Target="../diagrams/quickStyle3.xml" /><Relationship Id="rId6" Type="http://schemas.openxmlformats.org/officeDocument/2006/relationships/diagramColors" Target="../diagrams/colors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4.xml" /><Relationship Id="rId3" Type="http://schemas.openxmlformats.org/officeDocument/2006/relationships/diagramData" Target="../diagrams/data4.xml" /><Relationship Id="rId4" Type="http://schemas.openxmlformats.org/officeDocument/2006/relationships/diagramLayout" Target="../diagrams/layout4.xml" /><Relationship Id="rId5" Type="http://schemas.openxmlformats.org/officeDocument/2006/relationships/diagramQuickStyle" Target="../diagrams/quickStyle4.xml" /><Relationship Id="rId6" Type="http://schemas.openxmlformats.org/officeDocument/2006/relationships/diagramColors" Target="../diagrams/colors4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microsoft.com/office/2007/relationships/diagramDrawing" Target="../diagrams/drawing5.xml" /><Relationship Id="rId3" Type="http://schemas.openxmlformats.org/officeDocument/2006/relationships/diagramData" Target="../diagrams/data5.xml" /><Relationship Id="rId4" Type="http://schemas.openxmlformats.org/officeDocument/2006/relationships/diagramLayout" Target="../diagrams/layout5.xml" /><Relationship Id="rId5" Type="http://schemas.openxmlformats.org/officeDocument/2006/relationships/diagramQuickStyle" Target="../diagrams/quickStyle5.xml" /><Relationship Id="rId6" Type="http://schemas.openxmlformats.org/officeDocument/2006/relationships/diagramColors" Target="../diagrams/colors5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microsoft.com/office/2007/relationships/diagramDrawing" Target="../diagrams/drawing6.xml" /><Relationship Id="rId3" Type="http://schemas.openxmlformats.org/officeDocument/2006/relationships/diagramData" Target="../diagrams/data6.xml" /><Relationship Id="rId4" Type="http://schemas.openxmlformats.org/officeDocument/2006/relationships/diagramLayout" Target="../diagrams/layout6.xml" /><Relationship Id="rId5" Type="http://schemas.openxmlformats.org/officeDocument/2006/relationships/diagramQuickStyle" Target="../diagrams/quickStyle6.xml" /><Relationship Id="rId6" Type="http://schemas.openxmlformats.org/officeDocument/2006/relationships/diagramColors" Target="../diagrams/colors6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Naslov 1"/>
          <p:cNvSpPr>
            <a:spLocks noGrp="1"/>
          </p:cNvSpPr>
          <p:nvPr>
            <p:ph type="ctrTitle"/>
          </p:nvPr>
        </p:nvSpPr>
        <p:spPr>
          <a:xfrm>
            <a:off x="1403350" y="1700213"/>
            <a:ext cx="5761038" cy="865187"/>
          </a:xfrm>
        </p:spPr>
        <p:txBody>
          <a:bodyPr/>
          <a:lstStyle/>
          <a:p>
            <a:pPr eaLnBrk="1" hangingPunct="1"/>
            <a:r>
              <a:rPr lang="sr-Latn-RS" altLang="sr-Latn-R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OPĆINA LUKA</a:t>
            </a:r>
          </a:p>
        </p:txBody>
      </p:sp>
      <p:sp>
        <p:nvSpPr>
          <p:cNvPr id="5123" name="Podnaslov 2"/>
          <p:cNvSpPr>
            <a:spLocks noGrp="1"/>
          </p:cNvSpPr>
          <p:nvPr>
            <p:ph type="subTitle" idx="1"/>
          </p:nvPr>
        </p:nvSpPr>
        <p:spPr>
          <a:xfrm>
            <a:off x="1403350" y="2781300"/>
            <a:ext cx="6400800" cy="33845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sr-Latn-RS" altLang="sr-Latn-RS" sz="42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PRORAČUNSKI VODIČ ZA GRAĐANE </a:t>
            </a:r>
          </a:p>
          <a:p>
            <a:pPr eaLnBrk="1" fontAlgn="auto" hangingPunct="1">
              <a:spcAft>
                <a:spcPct val="0"/>
              </a:spcAft>
              <a:defRPr/>
            </a:pPr>
            <a:endParaRPr lang="sr-Latn-RS" altLang="sr-Latn-RS" smtClean="0">
              <a:solidFill>
                <a:srgbClr val="0F496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ct val="0"/>
              </a:spcAft>
              <a:defRPr/>
            </a:pPr>
            <a:r>
              <a:rPr lang="sr-Latn-RS" altLang="sr-Latn-RS" sz="35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PRORAČUN OPĆINE LUKA ZA 2023.GODINU </a:t>
            </a:r>
            <a:endParaRPr lang="sr-Latn-RS" altLang="sr-Latn-RS" sz="3200" b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ct val="0"/>
              </a:spcAft>
              <a:defRPr/>
            </a:pPr>
            <a:r>
              <a:rPr lang="sr-Latn-RS" altLang="sr-Latn-RS" sz="3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PROJEKCIJAMA ZA </a:t>
            </a:r>
          </a:p>
          <a:p>
            <a:pPr eaLnBrk="1" fontAlgn="auto" hangingPunct="1">
              <a:spcAft>
                <a:spcPct val="0"/>
              </a:spcAft>
              <a:defRPr/>
            </a:pPr>
            <a:r>
              <a:rPr lang="sr-Latn-RS" altLang="sr-Latn-RS" sz="3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hr-HR" altLang="sr-Latn-RS" sz="3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sr-Latn-RS" altLang="sr-Latn-RS" sz="3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2025.GODINU</a:t>
            </a:r>
          </a:p>
          <a:p>
            <a:pPr eaLnBrk="1" fontAlgn="auto" hangingPunct="1">
              <a:spcAft>
                <a:spcPct val="0"/>
              </a:spcAft>
              <a:defRPr/>
            </a:pPr>
            <a:endParaRPr lang="sr-Latn-RS" altLang="sr-Latn-RS" smtClean="0">
              <a:solidFill>
                <a:srgbClr val="0F496F"/>
              </a:solidFill>
            </a:endParaRPr>
          </a:p>
        </p:txBody>
      </p:sp>
      <p:pic>
        <p:nvPicPr>
          <p:cNvPr id="2052" name="Picture 2" descr="C:\Users\korisnik\Desktop\preuzm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588" y="139700"/>
            <a:ext cx="1196975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Naslov 1"/>
          <p:cNvSpPr>
            <a:spLocks noGrp="1"/>
          </p:cNvSpPr>
          <p:nvPr>
            <p:ph type="ctrTitle"/>
          </p:nvPr>
        </p:nvSpPr>
        <p:spPr>
          <a:xfrm>
            <a:off x="727075" y="115888"/>
            <a:ext cx="6985000" cy="798512"/>
          </a:xfrm>
        </p:spPr>
        <p:txBody>
          <a:bodyPr/>
          <a:lstStyle/>
          <a:p>
            <a:pPr eaLnBrk="1" hangingPunct="1"/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rashoda prema </a:t>
            </a:r>
            <a:b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Proračun</a:t>
            </a:r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sr-Latn-RS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Općine Luka</a:t>
            </a:r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20</a:t>
            </a:r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sr-Latn-RS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godinu</a:t>
            </a:r>
          </a:p>
        </p:txBody>
      </p:sp>
      <p:graphicFrame>
        <p:nvGraphicFramePr>
          <p:cNvPr id="2" name="Dijagram 1"/>
          <p:cNvGraphicFramePr/>
          <p:nvPr/>
        </p:nvGraphicFramePr>
        <p:xfrm>
          <a:off x="539930" y="1088571"/>
          <a:ext cx="7267938" cy="5408023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</p:cSld>
  <p:clrMapOvr>
    <a:masterClrMapping/>
  </p:clrMapOvr>
  <p:transition spd="slow"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Naslov 1"/>
          <p:cNvSpPr>
            <a:spLocks noGrp="1"/>
          </p:cNvSpPr>
          <p:nvPr>
            <p:ph type="ctrTitle"/>
          </p:nvPr>
        </p:nvSpPr>
        <p:spPr>
          <a:xfrm>
            <a:off x="611188" y="620713"/>
            <a:ext cx="7772400" cy="1042987"/>
          </a:xfrm>
        </p:spPr>
        <p:txBody>
          <a:bodyPr/>
          <a:lstStyle/>
          <a:p>
            <a:pPr eaLnBrk="1" hangingPunct="1"/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 za </a:t>
            </a:r>
            <a:r>
              <a:rPr lang="sr-Latn-RS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dodatna pitanja u vezi </a:t>
            </a:r>
            <a:br>
              <a:rPr lang="sr-Latn-RS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Proračuna Općine Luka:</a:t>
            </a:r>
          </a:p>
        </p:txBody>
      </p:sp>
      <p:sp>
        <p:nvSpPr>
          <p:cNvPr id="12291" name="Podnaslov 2"/>
          <p:cNvSpPr>
            <a:spLocks noGrp="1"/>
          </p:cNvSpPr>
          <p:nvPr>
            <p:ph type="subTitle" idx="1"/>
          </p:nvPr>
        </p:nvSpPr>
        <p:spPr>
          <a:xfrm>
            <a:off x="1044575" y="1839913"/>
            <a:ext cx="6400800" cy="2755900"/>
          </a:xfrm>
        </p:spPr>
        <p:txBody>
          <a:bodyPr/>
          <a:lstStyle/>
          <a:p>
            <a:pPr eaLnBrk="1" hangingPunct="1"/>
            <a:endParaRPr lang="sr-Latn-RS" altLang="sr-Latn-RS" smtClean="0">
              <a:solidFill>
                <a:srgbClr val="002060"/>
              </a:solidFill>
            </a:endParaRPr>
          </a:p>
          <a:p>
            <a:pPr eaLnBrk="1" hangingPunct="1"/>
            <a:endParaRPr lang="sr-Latn-RS" altLang="sr-Latn-RS" smtClean="0">
              <a:solidFill>
                <a:srgbClr val="002060"/>
              </a:solidFill>
            </a:endParaRPr>
          </a:p>
          <a:p>
            <a:pPr eaLnBrk="1" hangingPunct="1"/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OPĆINA LUKA</a:t>
            </a:r>
          </a:p>
          <a:p>
            <a:pPr eaLnBrk="1" hangingPunct="1"/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Jedinstveni upravni odjel</a:t>
            </a:r>
          </a:p>
          <a:p>
            <a:pPr eaLnBrk="1" hangingPunct="1"/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Tel: 01/3393 560</a:t>
            </a:r>
          </a:p>
          <a:p>
            <a:pPr eaLnBrk="1" hangingPunct="1"/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luka@opcina-luka.hr</a:t>
            </a:r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hr-HR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Službena w</a:t>
            </a:r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hr-HR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stranica: </a:t>
            </a:r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www.opcina-luka.hr</a:t>
            </a:r>
            <a:r>
              <a:rPr lang="sr-Latn-RS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sr-Latn-RS" altLang="sr-Latn-RS" smtClean="0">
              <a:solidFill>
                <a:srgbClr val="0F496F"/>
              </a:solidFill>
            </a:endParaRPr>
          </a:p>
        </p:txBody>
      </p:sp>
    </p:spTree>
  </p:cSld>
  <p:clrMapOvr>
    <a:masterClrMapping/>
  </p:clrMapOvr>
  <p:transition spd="slow"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55638" y="1690688"/>
            <a:ext cx="7886700" cy="4843462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hr-H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ovaj proračunski vodič predstavlja alat kojim se građanima nastoji približiti pojmove iz područja financija lokalne samouprave</a:t>
            </a:r>
            <a:endParaRPr lang="hr-HR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hr-HR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hr-H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 o uvođenju eura kao službene valute u Republici Hrvatskoj („Narodne novine”, broj 57/22 i 88/22) propisuje da se iskazane vrijednosti u Proračunu za 2023. godinu iskazuju u eurima, tako da je Proračun Općine Luka za 2023. godinu prvi put iskazan u euru kao službenoj valuti u Republici Hrvatskoj od 01. 01. 2023. godine</a:t>
            </a:r>
          </a:p>
          <a:p>
            <a:pPr eaLnBrk="1" hangingPunct="1">
              <a:defRPr/>
            </a:pPr>
            <a:endParaRPr lang="hr-HR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hr-H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AutoShape 2" descr="Uvođenje eura | PBZ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hr-HR" altLang="sr-Latn-RS"/>
          </a:p>
        </p:txBody>
      </p:sp>
      <p:sp>
        <p:nvSpPr>
          <p:cNvPr id="3077" name="AutoShape 4" descr="Uvođenje eura | PBZ"/>
          <p:cNvSpPr>
            <a:spLocks noChangeAspect="1" noChangeArrowheads="1"/>
          </p:cNvSpPr>
          <p:nvPr/>
        </p:nvSpPr>
        <p:spPr bwMode="auto">
          <a:xfrm>
            <a:off x="323850" y="3651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hr-HR" altLang="sr-Latn-RS"/>
          </a:p>
        </p:txBody>
      </p:sp>
      <p:pic>
        <p:nvPicPr>
          <p:cNvPr id="3078" name="Slika 5" descr="Uvođenje eura | PB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84"/>
          <a:stretch>
            <a:fillRect/>
          </a:stretch>
        </p:blipFill>
        <p:spPr bwMode="auto">
          <a:xfrm>
            <a:off x="3346450" y="4564063"/>
            <a:ext cx="17367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RS" altLang="sr-Latn-RS" smtClean="0"/>
              <a:t>Što je proračun?</a:t>
            </a:r>
          </a:p>
        </p:txBody>
      </p:sp>
      <p:graphicFrame>
        <p:nvGraphicFramePr>
          <p:cNvPr id="2" name="Rezervirano mjesto sadržaja 1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</p:cSld>
  <p:clrMapOvr>
    <a:masterClrMapping/>
  </p:clrMapOvr>
  <p:transition spd="slow"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Propisi koji uređuju izradu i donošenje proračuna:</a:t>
            </a:r>
          </a:p>
        </p:txBody>
      </p:sp>
      <p:sp>
        <p:nvSpPr>
          <p:cNvPr id="512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Zakon o proračunu („Narodne novine”, broj 144/21)</a:t>
            </a:r>
          </a:p>
          <a:p>
            <a:pPr eaLnBrk="1" hangingPunct="1"/>
            <a:endParaRPr lang="hr-HR" altLang="sr-Latn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Pravilnik o proračunskim kalsifikacijama („Narodne novine”, broj 26/10, 120/13, 1/20 i 144/21)</a:t>
            </a:r>
          </a:p>
          <a:p>
            <a:pPr eaLnBrk="1" hangingPunct="1"/>
            <a:endParaRPr lang="hr-HR" altLang="sr-Latn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Pravilnik o proračunskom računovodstvu i računskom planu („Narodne novine”, broj 124/14, 115/15, 87/16, 3/18, 126/19, 108/20 i 144/21)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Naslov 1"/>
          <p:cNvSpPr>
            <a:spLocks noGrp="1"/>
          </p:cNvSpPr>
          <p:nvPr>
            <p:ph type="title"/>
          </p:nvPr>
        </p:nvSpPr>
        <p:spPr>
          <a:xfrm>
            <a:off x="577850" y="684213"/>
            <a:ext cx="6554788" cy="957262"/>
          </a:xfrm>
        </p:spPr>
        <p:txBody>
          <a:bodyPr/>
          <a:lstStyle/>
          <a:p>
            <a:pPr algn="ctr" eaLnBrk="1" hangingPunct="1"/>
            <a:r>
              <a:rPr lang="hr-HR"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Proračun se sastoji </a:t>
            </a:r>
            <a:br>
              <a:rPr lang="hr-HR"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sljedećih cjelina:</a:t>
            </a:r>
            <a:endParaRPr lang="sr-Latn-RS" altLang="sr-Latn-RS" sz="2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Rezervirano mjesto sadržaja 1"/>
          <p:cNvGraphicFramePr>
            <a:graphicFrameLocks noGrp="1"/>
          </p:cNvGraphicFramePr>
          <p:nvPr>
            <p:ph idx="1"/>
          </p:nvPr>
        </p:nvGraphicFramePr>
        <p:xfrm>
          <a:off x="785509" y="1551963"/>
          <a:ext cx="6346825" cy="3881438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</p:cSld>
  <p:clrMapOvr>
    <a:masterClrMapping/>
  </p:clrMapOvr>
  <p:transition spd="slow"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Naslov 1"/>
          <p:cNvSpPr txBox="1">
            <a:spLocks noGrp="1"/>
          </p:cNvSpPr>
          <p:nvPr>
            <p:ph type="title"/>
          </p:nvPr>
        </p:nvSpPr>
        <p:spPr>
          <a:xfrm>
            <a:off x="468313" y="692150"/>
            <a:ext cx="8229600" cy="8509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ct val="0"/>
              </a:spcAft>
              <a:defRPr/>
            </a:pPr>
            <a:r>
              <a:rPr altLang="sr-Latn-RS" sz="2800" b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 Proračuna se mo</a:t>
            </a:r>
            <a:r>
              <a:rPr lang="hr-HR"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 </a:t>
            </a:r>
            <a:br>
              <a:rPr lang="hr-HR"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saznati sljedeći podaci</a:t>
            </a:r>
            <a:r>
              <a:rPr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" name="Rezervirano mjesto sadržaja 1"/>
          <p:cNvGraphicFramePr>
            <a:graphicFrameLocks noGrp="1"/>
          </p:cNvGraphicFramePr>
          <p:nvPr>
            <p:ph idx="1"/>
          </p:nvPr>
        </p:nvGraphicFramePr>
        <p:xfrm>
          <a:off x="1380934" y="1543050"/>
          <a:ext cx="6346825" cy="4051300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</p:cSld>
  <p:clrMapOvr>
    <a:masterClrMapping/>
  </p:clrMapOvr>
  <p:transition spd="slow"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Naslov 1"/>
          <p:cNvSpPr txBox="1">
            <a:spLocks noGrp="1"/>
          </p:cNvSpPr>
          <p:nvPr>
            <p:ph type="title"/>
          </p:nvPr>
        </p:nvSpPr>
        <p:spPr>
          <a:xfrm>
            <a:off x="895350" y="631825"/>
            <a:ext cx="6348413" cy="8032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ct val="0"/>
              </a:spcAft>
              <a:defRPr/>
            </a:pPr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r-HR"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oš neke važne karakteristike </a:t>
            </a:r>
            <a:br>
              <a:rPr lang="hr-HR"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koje mora sadržavati proračun</a:t>
            </a:r>
            <a:r>
              <a:rPr lang="hr-HR" altLang="sr-Latn-RS" sz="2800" b="1" smtClean="0"/>
              <a:t>:</a:t>
            </a:r>
            <a:endParaRPr altLang="sr-Latn-RS" sz="2800" b="1" smtClean="0"/>
          </a:p>
        </p:txBody>
      </p:sp>
      <p:graphicFrame>
        <p:nvGraphicFramePr>
          <p:cNvPr id="2" name="Rezervirano mjesto sadržaja 1"/>
          <p:cNvGraphicFramePr>
            <a:graphicFrameLocks noGrp="1"/>
          </p:cNvGraphicFramePr>
          <p:nvPr>
            <p:ph idx="1"/>
          </p:nvPr>
        </p:nvGraphicFramePr>
        <p:xfrm>
          <a:off x="1160443" y="1434909"/>
          <a:ext cx="6348413" cy="3881438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</p:cSld>
  <p:clrMapOvr>
    <a:masterClrMapping/>
  </p:clrMapOvr>
  <p:transition spd="slow"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593725" y="563563"/>
            <a:ext cx="8077200" cy="1330325"/>
          </a:xfrm>
        </p:spPr>
        <p:txBody>
          <a:bodyPr/>
          <a:lstStyle/>
          <a:p>
            <a:pPr algn="ctr" eaLnBrk="1" hangingPunct="1"/>
            <a:r>
              <a:rPr lang="hr-HR" altLang="sr-Latn-RS" b="1" smtClean="0">
                <a:solidFill>
                  <a:srgbClr val="FFFF00"/>
                </a:solidFill>
              </a:rPr>
              <a:t> </a:t>
            </a:r>
            <a:endParaRPr lang="it-IT" altLang="sr-Latn-RS" b="1" smtClean="0">
              <a:solidFill>
                <a:srgbClr val="FFFF00"/>
              </a:solidFill>
            </a:endParaRPr>
          </a:p>
        </p:txBody>
      </p:sp>
      <p:graphicFrame>
        <p:nvGraphicFramePr>
          <p:cNvPr id="6" name="Dijagram 5"/>
          <p:cNvGraphicFramePr/>
          <p:nvPr/>
        </p:nvGraphicFramePr>
        <p:xfrm>
          <a:off x="533400" y="1663547"/>
          <a:ext cx="7519930" cy="4356253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  <p:sp>
        <p:nvSpPr>
          <p:cNvPr id="9220" name="TekstniOkvir 1"/>
          <p:cNvSpPr txBox="1">
            <a:spLocks noChangeArrowheads="1"/>
          </p:cNvSpPr>
          <p:nvPr/>
        </p:nvSpPr>
        <p:spPr bwMode="auto">
          <a:xfrm>
            <a:off x="669925" y="663575"/>
            <a:ext cx="5695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hr-HR" altLang="sr-Latn-R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Postupak donošenja proračuna</a:t>
            </a:r>
          </a:p>
        </p:txBody>
      </p:sp>
    </p:spTree>
  </p:cSld>
  <p:clrMapOvr>
    <a:masterClrMapping/>
  </p:clrMapOvr>
  <p:transition spd="slow"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Naslov 1"/>
          <p:cNvSpPr txBox="1">
            <a:spLocks noGrp="1"/>
          </p:cNvSpPr>
          <p:nvPr>
            <p:ph type="ctrTitle"/>
          </p:nvPr>
        </p:nvSpPr>
        <p:spPr>
          <a:xfrm>
            <a:off x="1041400" y="882650"/>
            <a:ext cx="7096125" cy="7127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prihoda </a:t>
            </a:r>
            <a:b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prema</a:t>
            </a:r>
            <a:r>
              <a:rPr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Proračun</a:t>
            </a:r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Općine Luka za 20</a:t>
            </a:r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r-HR" altLang="sr-Latn-R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</a:t>
            </a:r>
            <a:r>
              <a:rPr altLang="sr-Latn-RS" sz="2400" b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dinu </a:t>
            </a:r>
          </a:p>
        </p:txBody>
      </p:sp>
      <p:graphicFrame>
        <p:nvGraphicFramePr>
          <p:cNvPr id="2" name="Dijagram 1"/>
          <p:cNvGraphicFramePr/>
          <p:nvPr/>
        </p:nvGraphicFramePr>
        <p:xfrm>
          <a:off x="1676526" y="1232843"/>
          <a:ext cx="5827713" cy="5015294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</p:cSld>
  <p:clrMapOvr>
    <a:masterClrMapping/>
  </p:clrMapOvr>
  <p:transition spd="slow"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6.14"/>
  <p:tag name="AS_TITLE" val="Aspose.Slides for .NET 2.0"/>
  <p:tag name="AS_VERSION" val="20.6"/>
</p:tagLst>
</file>

<file path=ppt/theme/theme1.xml><?xml version="1.0" encoding="utf-8"?>
<a:theme xmlns:r="http://schemas.openxmlformats.org/officeDocument/2006/relationships" xmlns:a="http://schemas.openxmlformats.org/drawingml/2006/main" name="Tema sustava Office">
  <a:themeElements>
    <a:clrScheme name="Narančast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60</Paragraphs>
  <Slides>11</Slides>
  <Notes>0</Notes>
  <TotalTime>866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6">
      <vt:lpstr>Arial</vt:lpstr>
      <vt:lpstr>Calibri Light</vt:lpstr>
      <vt:lpstr>Calibri</vt:lpstr>
      <vt:lpstr>Times New Roman</vt:lpstr>
      <vt:lpstr>Tema sustava Office</vt:lpstr>
      <vt:lpstr>OPĆINA LUKA</vt:lpstr>
      <vt:lpstr>Uvod </vt:lpstr>
      <vt:lpstr>Što je proračun?</vt:lpstr>
      <vt:lpstr>Propisi koji uređuju izradu i donošenje proračuna:</vt:lpstr>
      <vt:lpstr>Proračun se sastoji od sljedećih cjelina:</vt:lpstr>
      <vt:lpstr>Iz Proračuna se mogu saznati sljedeći podaci:</vt:lpstr>
      <vt:lpstr>Još neke važne karakteristike koje mora sadržavati proračun:</vt:lpstr>
      <vt:lpstr> </vt:lpstr>
      <vt:lpstr>Vrste prihoda prema Proračunu Općine Luka za 2023. godinu </vt:lpstr>
      <vt:lpstr>Vrste rashoda prema Proračunu Općine Luka za 2023. godinu</vt:lpstr>
      <vt:lpstr>Kontakt za dodatna pitanja u vezi Proračuna Općine Luka:</vt:lpstr>
    </vt:vector>
  </TitlesOfParts>
  <LinksUpToDate>0</LinksUpToDate>
  <SharedDoc>0</SharedDoc>
  <HyperlinksChanged>0</HyperlinksChanged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OPĆINA LUKA</dc:title>
  <cp:revision>58</cp:revision>
  <dcterms:created xsi:type="dcterms:W3CDTF">2017-01-02T09:12:59Z</dcterms:created>
  <dcterms:modified xsi:type="dcterms:W3CDTF">2023-02-09T10:11:50Z</dcterms:modified>
</cp:coreProperties>
</file>